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110" r:id="rId3"/>
    <p:sldId id="261" r:id="rId4"/>
    <p:sldId id="257" r:id="rId5"/>
    <p:sldId id="258" r:id="rId6"/>
    <p:sldId id="3111" r:id="rId7"/>
    <p:sldId id="3112" r:id="rId8"/>
    <p:sldId id="3113" r:id="rId9"/>
    <p:sldId id="3114" r:id="rId10"/>
    <p:sldId id="259" r:id="rId11"/>
    <p:sldId id="3115" r:id="rId12"/>
    <p:sldId id="3116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FF"/>
    <a:srgbClr val="9900CC"/>
    <a:srgbClr val="333399"/>
    <a:srgbClr val="FFFFCC"/>
    <a:srgbClr val="FFFF7F"/>
    <a:srgbClr val="FAD789"/>
    <a:srgbClr val="FBA489"/>
    <a:srgbClr val="F5AF13"/>
    <a:srgbClr val="F64812"/>
    <a:srgbClr val="8FA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533" autoAdjust="0"/>
    <p:restoredTop sz="94660"/>
  </p:normalViewPr>
  <p:slideViewPr>
    <p:cSldViewPr snapToGrid="0">
      <p:cViewPr varScale="1">
        <p:scale>
          <a:sx n="87" d="100"/>
          <a:sy n="87" d="100"/>
        </p:scale>
        <p:origin x="274" y="-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20A968-9BBD-4B99-A3A4-421FC40D8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2AB4D0C-9826-4C99-A964-9F63BF873B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DA14D5A-9E5F-4FE1-871C-ADEA5A97D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5886F-F7B3-4BC4-9EE0-7F70042EF4CB}" type="datetimeFigureOut">
              <a:rPr lang="zh-CN" altLang="en-US" smtClean="0"/>
              <a:t>2018/4/16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E0F1C2-4093-4F96-9C71-5C93528BB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731776-6779-4477-B1BF-77E0E9EDB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7FF47-8691-4F3A-92A1-B0631186CA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7409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20A7C4-39AA-43D2-8910-48A2350AA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06E84D3-E5FE-40CF-9971-61834C0288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445CBC-C2B7-4D6E-963B-5FD63800D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5886F-F7B3-4BC4-9EE0-7F70042EF4CB}" type="datetimeFigureOut">
              <a:rPr lang="zh-CN" altLang="en-US" smtClean="0"/>
              <a:t>2018/4/16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9AC45A-776C-4737-96ED-FB8871749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125EDA-24F6-431B-AF23-DA0D6D540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7FF47-8691-4F3A-92A1-B0631186CA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0422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CED387F-49BC-4B46-B91B-692FBC9CBA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CF3FAF6-8075-4910-BA91-4752B8563F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5C2675-56D2-4885-84DF-21DDD9CCA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5886F-F7B3-4BC4-9EE0-7F70042EF4CB}" type="datetimeFigureOut">
              <a:rPr lang="zh-CN" altLang="en-US" smtClean="0"/>
              <a:t>2018/4/16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5A03EA-50F7-4639-B1E9-E8106DBB3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1213B1-1610-46B8-A8C1-03619B68B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7FF47-8691-4F3A-92A1-B0631186CA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63771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2952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B49CB1-E7BB-452E-8AC9-3C5CF52E7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BEDB41-9F3C-4FBF-B0CF-A72D7E5932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6248FF-C7A3-4211-868D-166A120BF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5886F-F7B3-4BC4-9EE0-7F70042EF4CB}" type="datetimeFigureOut">
              <a:rPr lang="zh-CN" altLang="en-US" smtClean="0"/>
              <a:t>2018/4/16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BEFADD-7A82-45ED-84C6-DC270FFE3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9877D0-4548-4978-9F76-0C1EB1987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7FF47-8691-4F3A-92A1-B0631186CA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5656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81A2AA-F6C3-4CB3-9F72-AA236B0A4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71D96EA-59A3-40DC-B63E-BF8FB8CE7B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046770-445D-43E1-BFE7-047A0084B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5886F-F7B3-4BC4-9EE0-7F70042EF4CB}" type="datetimeFigureOut">
              <a:rPr lang="zh-CN" altLang="en-US" smtClean="0"/>
              <a:t>2018/4/16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80D105-0226-4DFD-AA91-1FBCCBCCD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772F1C-1DCD-4563-9AF4-8C31B621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7FF47-8691-4F3A-92A1-B0631186CA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8846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2A20E3-37AA-4CCB-A78C-6F7663C70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E988FE-CFB9-43A8-B620-D123C96D91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E1355E3-06D4-4F45-B22B-FAC2270EAE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B71F387-86D2-4356-8A26-C581D50DD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5886F-F7B3-4BC4-9EE0-7F70042EF4CB}" type="datetimeFigureOut">
              <a:rPr lang="zh-CN" altLang="en-US" smtClean="0"/>
              <a:t>2018/4/16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6EBFBE2-1486-4E10-B1BF-C5399397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0D1645B-0EFB-4E51-ABC1-9C4ABE155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7FF47-8691-4F3A-92A1-B0631186CA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624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D8BDCD-2086-4D67-A370-C72D2A2C8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BE72BA9-1F40-4D3C-B91E-796CB42944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206B61F-B897-4BD4-A92C-71DE6C86EB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E527137-6B36-403F-A658-31FF4D5F5F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DE757D6-862D-4DEC-9F5E-4BF7F95677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BE0283F-E9A9-4969-8A0B-4D60F61B8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5886F-F7B3-4BC4-9EE0-7F70042EF4CB}" type="datetimeFigureOut">
              <a:rPr lang="zh-CN" altLang="en-US" smtClean="0"/>
              <a:t>2018/4/16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49DFBBB-BA6E-452C-A6CC-363F58D8B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B4C90F7-9401-4ED8-B435-D8C2E4F63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7FF47-8691-4F3A-92A1-B0631186CA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5830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2B17B0-4A40-431A-8F6A-9DCA93A9D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848B96F-234F-4A6F-9E5B-5DE612B16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5886F-F7B3-4BC4-9EE0-7F70042EF4CB}" type="datetimeFigureOut">
              <a:rPr lang="zh-CN" altLang="en-US" smtClean="0"/>
              <a:t>2018/4/16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8D70C05-842A-4407-915D-E501CA43C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B5F902C-2591-4FA1-9B6E-EFFA3201B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7FF47-8691-4F3A-92A1-B0631186CA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0956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15D4E8F-369C-449F-84B7-1DF2AD29A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5886F-F7B3-4BC4-9EE0-7F70042EF4CB}" type="datetimeFigureOut">
              <a:rPr lang="zh-CN" altLang="en-US" smtClean="0"/>
              <a:t>2018/4/16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B496AE9-2E1D-4F63-91EA-93D784286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C7ECEF7-9D5C-4E28-93D8-C6E93ADE5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7FF47-8691-4F3A-92A1-B0631186CA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1379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30722-83BE-40F1-9DF2-5736FB2A2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7A6B2F-C9FE-44DA-B2C1-E37E86A033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85C7637-898B-491A-B26C-D5DFE28FC6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68C6100-4808-4DCD-A5EC-FB80DC51E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5886F-F7B3-4BC4-9EE0-7F70042EF4CB}" type="datetimeFigureOut">
              <a:rPr lang="zh-CN" altLang="en-US" smtClean="0"/>
              <a:t>2018/4/16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ED3877F-684F-4685-8312-D3161D463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7EB0E67-3B7B-4A7A-A798-A0F134205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7FF47-8691-4F3A-92A1-B0631186CA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812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FD3388-14A2-40F7-87DE-9A1E5CC76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8891282-94DA-468A-AAE1-46A40749AF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6410FB4-5BB5-4BCE-8DE2-15E251223B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255A18-9010-4DBE-982E-FD1D90E80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5886F-F7B3-4BC4-9EE0-7F70042EF4CB}" type="datetimeFigureOut">
              <a:rPr lang="zh-CN" altLang="en-US" smtClean="0"/>
              <a:t>2018/4/16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2BBA9F0-2912-4307-9393-0B3469823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F87F7A3-45F1-4464-9BA2-BA916CF5E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7FF47-8691-4F3A-92A1-B0631186CA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689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F87B86D-B4FA-4934-9F3E-E82480F1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A17F224-D07D-49A6-B5A5-FB9C7CB70F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706E0C-5BD4-42F1-AF89-E931110E17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D5886F-F7B3-4BC4-9EE0-7F70042EF4CB}" type="datetimeFigureOut">
              <a:rPr lang="zh-CN" altLang="en-US" smtClean="0"/>
              <a:t>2018/4/16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842E02-386F-4CAD-9DD9-03A689FED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AC104C-66AF-45DB-AE45-96AA7FDC4E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77FF47-8691-4F3A-92A1-B0631186CA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0129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6.png"/><Relationship Id="rId4" Type="http://schemas.microsoft.com/office/2007/relationships/hdphoto" Target="../media/hdphoto1.wdp"/><Relationship Id="rId9" Type="http://schemas.microsoft.com/office/2007/relationships/hdphoto" Target="../media/hdphoto3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>
            <a:extLst>
              <a:ext uri="{FF2B5EF4-FFF2-40B4-BE49-F238E27FC236}">
                <a16:creationId xmlns:a16="http://schemas.microsoft.com/office/drawing/2014/main" id="{234DDFA1-5CF5-4A0A-B684-FC383AE93E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18" r="23442"/>
          <a:stretch/>
        </p:blipFill>
        <p:spPr>
          <a:xfrm>
            <a:off x="0" y="916455"/>
            <a:ext cx="12192000" cy="4649114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10E34003-2362-452C-A721-25D616CB06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1674" r="21489"/>
          <a:stretch/>
        </p:blipFill>
        <p:spPr>
          <a:xfrm>
            <a:off x="731520" y="1799588"/>
            <a:ext cx="11460480" cy="222055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CE5F799B-E261-4C1F-B413-2DAE22E255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09875" y="2001283"/>
            <a:ext cx="9144000" cy="1427717"/>
          </a:xfrm>
          <a:noFill/>
          <a:ln>
            <a:noFill/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>
            <a:normAutofit fontScale="90000"/>
          </a:bodyPr>
          <a:lstStyle/>
          <a:p>
            <a:r>
              <a:rPr lang="en-US" altLang="zh-CN" sz="8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汉仪陆行繁" panose="02010600000101010101" pitchFamily="2" charset="-122"/>
                <a:ea typeface="汉仪陆行繁" panose="02010600000101010101" pitchFamily="2" charset="-122"/>
              </a:rPr>
              <a:t>Chinese dinging manners</a:t>
            </a:r>
            <a:endParaRPr lang="zh-CN" altLang="en-US" sz="88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汉仪陆行繁" panose="02010600000101010101" pitchFamily="2" charset="-122"/>
              <a:ea typeface="汉仪陆行繁" panose="0201060000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E864044-AE85-451A-9B55-57572FC88C4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55" t="45977" b="45043"/>
          <a:stretch/>
        </p:blipFill>
        <p:spPr>
          <a:xfrm>
            <a:off x="0" y="6324600"/>
            <a:ext cx="12192000" cy="61582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89B2F46-84D9-452B-8BB3-867AE375187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242" t="67246" r="41701" b="10112"/>
          <a:stretch/>
        </p:blipFill>
        <p:spPr>
          <a:xfrm>
            <a:off x="9347298" y="3385473"/>
            <a:ext cx="831459" cy="47945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0AABEBF-DD51-4198-AF48-0B6B5920F4C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242" t="67246" r="41701" b="10112"/>
          <a:stretch/>
        </p:blipFill>
        <p:spPr>
          <a:xfrm>
            <a:off x="5491529" y="1796976"/>
            <a:ext cx="1890346" cy="69459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4ABDE42-3C6E-4673-AB47-5EE9E59D5D0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5" r="17296" b="19540"/>
          <a:stretch/>
        </p:blipFill>
        <p:spPr>
          <a:xfrm>
            <a:off x="-223615" y="1504707"/>
            <a:ext cx="3508683" cy="3472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628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0" y="406400"/>
            <a:ext cx="579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Times New Roman" pitchFamily="18" charset="0"/>
                <a:cs typeface="Times New Roman" pitchFamily="18" charset="0"/>
              </a:rPr>
              <a:t>Western cutlery</a:t>
            </a:r>
            <a:endParaRPr lang="zh-CN" alt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62000" y="1435100"/>
            <a:ext cx="103505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Knife: </a:t>
            </a:r>
          </a:p>
          <a:p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   steak knife: serration is big, be used to eat steak </a:t>
            </a:r>
          </a:p>
          <a:p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   dinner knife: serration is small, be used to eat vegetable or fruit</a:t>
            </a:r>
          </a:p>
          <a:p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   butter knife: carry the butter</a:t>
            </a:r>
          </a:p>
          <a:p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Fork: </a:t>
            </a:r>
          </a:p>
          <a:p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   fruit fork: the smallest one</a:t>
            </a:r>
          </a:p>
          <a:p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   salad fork: middle</a:t>
            </a:r>
          </a:p>
          <a:p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   dinner fork: the biggest one</a:t>
            </a:r>
          </a:p>
          <a:p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Spoon: </a:t>
            </a:r>
          </a:p>
          <a:p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   dinner spoon: oval</a:t>
            </a:r>
          </a:p>
          <a:p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   soup spoon: round</a:t>
            </a:r>
          </a:p>
          <a:p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   dessert spoon: small</a:t>
            </a:r>
          </a:p>
          <a:p>
            <a:endParaRPr lang="en-US" altLang="zh-CN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Usage:</a:t>
            </a:r>
          </a:p>
          <a:p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European: the knife in the right hand, the fork in the left hand</a:t>
            </a:r>
          </a:p>
          <a:p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American: cut vegetable: the knife in the right hand, the fork in the left hand</a:t>
            </a:r>
          </a:p>
          <a:p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                  eat: put the knife on the plate and the fork in the right hand</a:t>
            </a:r>
          </a:p>
          <a:p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 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129" y="698787"/>
            <a:ext cx="3886742" cy="4858428"/>
          </a:xfrm>
          <a:prstGeom prst="rect">
            <a:avLst/>
          </a:prstGeom>
        </p:spPr>
      </p:pic>
      <p:sp>
        <p:nvSpPr>
          <p:cNvPr id="10" name="左大括号 9"/>
          <p:cNvSpPr/>
          <p:nvPr/>
        </p:nvSpPr>
        <p:spPr>
          <a:xfrm>
            <a:off x="844550" y="1822450"/>
            <a:ext cx="165100" cy="6985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左大括号 10"/>
          <p:cNvSpPr/>
          <p:nvPr/>
        </p:nvSpPr>
        <p:spPr>
          <a:xfrm>
            <a:off x="844550" y="2946400"/>
            <a:ext cx="165100" cy="6350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左大括号 17"/>
          <p:cNvSpPr/>
          <p:nvPr/>
        </p:nvSpPr>
        <p:spPr>
          <a:xfrm>
            <a:off x="844550" y="4075434"/>
            <a:ext cx="165100" cy="71204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8978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81FAB31A-E5B6-4A1A-9B58-3AC57294A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901" y="914084"/>
            <a:ext cx="7022056" cy="6086156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D6C1BF53-2DD1-421A-818C-56AC62DCE5A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1084"/>
            <a:ext cx="12192000" cy="526916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D7C0D2B7-7DAA-435F-A88B-64722BFB0F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26" t="-254" r="56294" b="52994"/>
          <a:stretch/>
        </p:blipFill>
        <p:spPr>
          <a:xfrm>
            <a:off x="8892088" y="2493197"/>
            <a:ext cx="1739391" cy="3438453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sp>
        <p:nvSpPr>
          <p:cNvPr id="2" name="TextBox 10">
            <a:extLst>
              <a:ext uri="{FF2B5EF4-FFF2-40B4-BE49-F238E27FC236}">
                <a16:creationId xmlns:a16="http://schemas.microsoft.com/office/drawing/2014/main" id="{689FB8C5-00D6-4389-B09F-9C0B8195FAAD}"/>
              </a:ext>
            </a:extLst>
          </p:cNvPr>
          <p:cNvSpPr txBox="1"/>
          <p:nvPr/>
        </p:nvSpPr>
        <p:spPr>
          <a:xfrm>
            <a:off x="522285" y="298938"/>
            <a:ext cx="4410199" cy="1077218"/>
          </a:xfrm>
          <a:prstGeom prst="rect">
            <a:avLst/>
          </a:prstGeom>
          <a:solidFill>
            <a:srgbClr val="CC99FF"/>
          </a:solidFill>
          <a:effectLst>
            <a:softEdge rad="317500"/>
          </a:effectLst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latin typeface="思源黑体 CN Bold" panose="020B0800000000000000" pitchFamily="34" charset="-122"/>
                <a:ea typeface="思源黑体 CN Bold" panose="020B0800000000000000" pitchFamily="34" charset="-122"/>
                <a:cs typeface="Times New Roman" pitchFamily="18" charset="0"/>
              </a:rPr>
              <a:t>Cutlery setting</a:t>
            </a:r>
          </a:p>
          <a:p>
            <a:r>
              <a:rPr lang="en-US" altLang="zh-CN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  <a:cs typeface="Times New Roman" pitchFamily="18" charset="0"/>
              </a:rPr>
              <a:t>Chinese:</a:t>
            </a:r>
          </a:p>
        </p:txBody>
      </p:sp>
    </p:spTree>
    <p:extLst>
      <p:ext uri="{BB962C8B-B14F-4D97-AF65-F5344CB8AC3E}">
        <p14:creationId xmlns:p14="http://schemas.microsoft.com/office/powerpoint/2010/main" val="222266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51741">
            <a:off x="6845743" y="1211822"/>
            <a:ext cx="4172532" cy="508706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763" y="1376156"/>
            <a:ext cx="4237330" cy="475839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8" name="TextBox 10">
            <a:extLst>
              <a:ext uri="{FF2B5EF4-FFF2-40B4-BE49-F238E27FC236}">
                <a16:creationId xmlns:a16="http://schemas.microsoft.com/office/drawing/2014/main" id="{8D362699-C77A-4E08-BBCB-A5A64F2A3400}"/>
              </a:ext>
            </a:extLst>
          </p:cNvPr>
          <p:cNvSpPr txBox="1"/>
          <p:nvPr/>
        </p:nvSpPr>
        <p:spPr>
          <a:xfrm>
            <a:off x="522285" y="298938"/>
            <a:ext cx="4410199" cy="1077218"/>
          </a:xfrm>
          <a:prstGeom prst="rect">
            <a:avLst/>
          </a:prstGeom>
          <a:solidFill>
            <a:srgbClr val="CC99FF"/>
          </a:solidFill>
          <a:effectLst>
            <a:softEdge rad="317500"/>
          </a:effectLst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latin typeface="思源黑体 CN Bold" panose="020B0800000000000000" pitchFamily="34" charset="-122"/>
                <a:ea typeface="思源黑体 CN Bold" panose="020B0800000000000000" pitchFamily="34" charset="-122"/>
                <a:cs typeface="Times New Roman" pitchFamily="18" charset="0"/>
              </a:rPr>
              <a:t>Cutlery setting</a:t>
            </a:r>
          </a:p>
          <a:p>
            <a:r>
              <a:rPr lang="en-US" altLang="zh-CN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  <a:cs typeface="Times New Roman" pitchFamily="18" charset="0"/>
              </a:rPr>
              <a:t>Western:</a:t>
            </a:r>
          </a:p>
        </p:txBody>
      </p:sp>
    </p:spTree>
    <p:extLst>
      <p:ext uri="{BB962C8B-B14F-4D97-AF65-F5344CB8AC3E}">
        <p14:creationId xmlns:p14="http://schemas.microsoft.com/office/powerpoint/2010/main" val="3735782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01CE9598-BCF0-4BCF-9F36-5458C217BB44}"/>
              </a:ext>
            </a:extLst>
          </p:cNvPr>
          <p:cNvSpPr/>
          <p:nvPr/>
        </p:nvSpPr>
        <p:spPr>
          <a:xfrm>
            <a:off x="4592320" y="0"/>
            <a:ext cx="7609604" cy="68580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44901EBB-1B28-431C-9CB8-16376E080C6E}"/>
              </a:ext>
            </a:extLst>
          </p:cNvPr>
          <p:cNvGrpSpPr/>
          <p:nvPr/>
        </p:nvGrpSpPr>
        <p:grpSpPr>
          <a:xfrm>
            <a:off x="331692" y="164915"/>
            <a:ext cx="2531431" cy="2536168"/>
            <a:chOff x="401424" y="268705"/>
            <a:chExt cx="2322528" cy="2322530"/>
          </a:xfrm>
        </p:grpSpPr>
        <p:sp>
          <p:nvSpPr>
            <p:cNvPr id="7" name="椭圆 6"/>
            <p:cNvSpPr/>
            <p:nvPr/>
          </p:nvSpPr>
          <p:spPr>
            <a:xfrm>
              <a:off x="401424" y="268705"/>
              <a:ext cx="2322528" cy="2322530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 dirty="0">
                <a:latin typeface="方正兰亭纤黑_GBK" panose="02000000000000000000" pitchFamily="2" charset="-122"/>
                <a:ea typeface="方正兰亭纤黑_GBK" panose="02000000000000000000" pitchFamily="2" charset="-122"/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569455" y="450293"/>
              <a:ext cx="1960119" cy="19601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 dirty="0">
                <a:latin typeface="方正兰亭纤黑_GBK" panose="02000000000000000000" pitchFamily="2" charset="-122"/>
                <a:ea typeface="方正兰亭纤黑_GBK" panose="02000000000000000000" pitchFamily="2" charset="-122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5B072A37-4CAC-4CFC-9294-690DCF5D315B}"/>
                </a:ext>
              </a:extLst>
            </p:cNvPr>
            <p:cNvSpPr/>
            <p:nvPr/>
          </p:nvSpPr>
          <p:spPr>
            <a:xfrm>
              <a:off x="699304" y="580142"/>
              <a:ext cx="1680064" cy="1680066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7" dirty="0">
                <a:latin typeface="方正兰亭纤黑_GBK" panose="02000000000000000000" pitchFamily="2" charset="-122"/>
                <a:ea typeface="方正兰亭纤黑_GBK" panose="02000000000000000000" pitchFamily="2" charset="-122"/>
              </a:endParaRPr>
            </a:p>
          </p:txBody>
        </p:sp>
      </p:grpSp>
      <p:sp>
        <p:nvSpPr>
          <p:cNvPr id="52" name="矩形 51"/>
          <p:cNvSpPr/>
          <p:nvPr/>
        </p:nvSpPr>
        <p:spPr>
          <a:xfrm>
            <a:off x="580707" y="1098098"/>
            <a:ext cx="2010986" cy="584775"/>
          </a:xfrm>
          <a:prstGeom prst="rect">
            <a:avLst/>
          </a:prstGeom>
          <a:effectLst/>
        </p:spPr>
        <p:txBody>
          <a:bodyPr vert="horz" wrap="square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Arial" panose="020B0604020202020204" pitchFamily="34" charset="0"/>
              </a:rPr>
              <a:t>Contents</a:t>
            </a:r>
            <a:endParaRPr lang="zh-CN" altLang="en-US" sz="3200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302B3CF-79B5-4BD4-9AA3-106A2050DD2A}"/>
              </a:ext>
            </a:extLst>
          </p:cNvPr>
          <p:cNvSpPr txBox="1"/>
          <p:nvPr/>
        </p:nvSpPr>
        <p:spPr>
          <a:xfrm>
            <a:off x="5699642" y="484873"/>
            <a:ext cx="18698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Reason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B8864424-E0ED-4B1A-8D7B-684A0E0C409C}"/>
              </a:ext>
            </a:extLst>
          </p:cNvPr>
          <p:cNvSpPr txBox="1"/>
          <p:nvPr/>
        </p:nvSpPr>
        <p:spPr>
          <a:xfrm>
            <a:off x="5699642" y="1273350"/>
            <a:ext cx="46672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Basic Rule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BE23BC52-1D58-4113-AB9C-49EEC7EF6031}"/>
              </a:ext>
            </a:extLst>
          </p:cNvPr>
          <p:cNvSpPr txBox="1"/>
          <p:nvPr/>
        </p:nvSpPr>
        <p:spPr>
          <a:xfrm>
            <a:off x="5769041" y="2057285"/>
            <a:ext cx="26308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The Setting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FD6EA253-7812-42B3-8F21-2F0EF03D70BF}"/>
              </a:ext>
            </a:extLst>
          </p:cNvPr>
          <p:cNvGrpSpPr/>
          <p:nvPr/>
        </p:nvGrpSpPr>
        <p:grpSpPr>
          <a:xfrm>
            <a:off x="4892915" y="363206"/>
            <a:ext cx="884557" cy="743302"/>
            <a:chOff x="3601147" y="2134502"/>
            <a:chExt cx="884557" cy="743302"/>
          </a:xfrm>
        </p:grpSpPr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A5E40394-B0D3-424D-BE1F-E1425FDA82D3}"/>
                </a:ext>
              </a:extLst>
            </p:cNvPr>
            <p:cNvSpPr/>
            <p:nvPr/>
          </p:nvSpPr>
          <p:spPr>
            <a:xfrm rot="19854092">
              <a:off x="3601147" y="2134502"/>
              <a:ext cx="884557" cy="743302"/>
            </a:xfrm>
            <a:custGeom>
              <a:avLst/>
              <a:gdLst>
                <a:gd name="connsiteX0" fmla="*/ 576863 w 884557"/>
                <a:gd name="connsiteY0" fmla="*/ 60239 h 743302"/>
                <a:gd name="connsiteX1" fmla="*/ 806701 w 884557"/>
                <a:gd name="connsiteY1" fmla="*/ 437268 h 743302"/>
                <a:gd name="connsiteX2" fmla="*/ 795994 w 884557"/>
                <a:gd name="connsiteY2" fmla="*/ 503819 h 743302"/>
                <a:gd name="connsiteX3" fmla="*/ 884557 w 884557"/>
                <a:gd name="connsiteY3" fmla="*/ 656514 h 743302"/>
                <a:gd name="connsiteX4" fmla="*/ 698500 w 884557"/>
                <a:gd name="connsiteY4" fmla="*/ 656514 h 743302"/>
                <a:gd name="connsiteX5" fmla="*/ 671773 w 884557"/>
                <a:gd name="connsiteY5" fmla="*/ 679700 h 743302"/>
                <a:gd name="connsiteX6" fmla="*/ 230224 w 884557"/>
                <a:gd name="connsiteY6" fmla="*/ 683064 h 743302"/>
                <a:gd name="connsiteX7" fmla="*/ 39220 w 884557"/>
                <a:gd name="connsiteY7" fmla="*/ 168884 h 743302"/>
                <a:gd name="connsiteX8" fmla="*/ 576863 w 884557"/>
                <a:gd name="connsiteY8" fmla="*/ 60239 h 743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557" h="743302">
                  <a:moveTo>
                    <a:pt x="576863" y="60239"/>
                  </a:moveTo>
                  <a:cubicBezTo>
                    <a:pt x="727771" y="144228"/>
                    <a:pt x="813600" y="294716"/>
                    <a:pt x="806701" y="437268"/>
                  </a:cubicBezTo>
                  <a:lnTo>
                    <a:pt x="795994" y="503819"/>
                  </a:lnTo>
                  <a:lnTo>
                    <a:pt x="884557" y="656514"/>
                  </a:lnTo>
                  <a:lnTo>
                    <a:pt x="698500" y="656514"/>
                  </a:lnTo>
                  <a:lnTo>
                    <a:pt x="671773" y="679700"/>
                  </a:lnTo>
                  <a:cubicBezTo>
                    <a:pt x="554259" y="760689"/>
                    <a:pt x="381133" y="767053"/>
                    <a:pt x="230224" y="683064"/>
                  </a:cubicBezTo>
                  <a:cubicBezTo>
                    <a:pt x="29013" y="571078"/>
                    <a:pt x="-56502" y="340873"/>
                    <a:pt x="39220" y="168884"/>
                  </a:cubicBezTo>
                  <a:cubicBezTo>
                    <a:pt x="134941" y="-3105"/>
                    <a:pt x="375652" y="-51747"/>
                    <a:pt x="576863" y="60239"/>
                  </a:cubicBezTo>
                  <a:close/>
                </a:path>
              </a:pathLst>
            </a:cu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1AC5EB2E-E748-45B5-90AE-A8A248BCEE5F}"/>
                </a:ext>
              </a:extLst>
            </p:cNvPr>
            <p:cNvSpPr/>
            <p:nvPr/>
          </p:nvSpPr>
          <p:spPr>
            <a:xfrm>
              <a:off x="3746850" y="2275320"/>
              <a:ext cx="52770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  <a:endParaRPr lang="zh-CN" altLang="en-US" sz="2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0" name="任意多边形: 形状 39">
            <a:extLst>
              <a:ext uri="{FF2B5EF4-FFF2-40B4-BE49-F238E27FC236}">
                <a16:creationId xmlns:a16="http://schemas.microsoft.com/office/drawing/2014/main" id="{C2F9A685-D181-4AE8-A886-09DEE60559FB}"/>
              </a:ext>
            </a:extLst>
          </p:cNvPr>
          <p:cNvSpPr/>
          <p:nvPr/>
        </p:nvSpPr>
        <p:spPr>
          <a:xfrm rot="19854092">
            <a:off x="4859606" y="1150670"/>
            <a:ext cx="884557" cy="743302"/>
          </a:xfrm>
          <a:custGeom>
            <a:avLst/>
            <a:gdLst>
              <a:gd name="connsiteX0" fmla="*/ 576863 w 884557"/>
              <a:gd name="connsiteY0" fmla="*/ 60239 h 743302"/>
              <a:gd name="connsiteX1" fmla="*/ 806701 w 884557"/>
              <a:gd name="connsiteY1" fmla="*/ 437268 h 743302"/>
              <a:gd name="connsiteX2" fmla="*/ 795994 w 884557"/>
              <a:gd name="connsiteY2" fmla="*/ 503819 h 743302"/>
              <a:gd name="connsiteX3" fmla="*/ 884557 w 884557"/>
              <a:gd name="connsiteY3" fmla="*/ 656514 h 743302"/>
              <a:gd name="connsiteX4" fmla="*/ 698500 w 884557"/>
              <a:gd name="connsiteY4" fmla="*/ 656514 h 743302"/>
              <a:gd name="connsiteX5" fmla="*/ 671773 w 884557"/>
              <a:gd name="connsiteY5" fmla="*/ 679700 h 743302"/>
              <a:gd name="connsiteX6" fmla="*/ 230224 w 884557"/>
              <a:gd name="connsiteY6" fmla="*/ 683064 h 743302"/>
              <a:gd name="connsiteX7" fmla="*/ 39220 w 884557"/>
              <a:gd name="connsiteY7" fmla="*/ 168884 h 743302"/>
              <a:gd name="connsiteX8" fmla="*/ 576863 w 884557"/>
              <a:gd name="connsiteY8" fmla="*/ 60239 h 74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4557" h="743302">
                <a:moveTo>
                  <a:pt x="576863" y="60239"/>
                </a:moveTo>
                <a:cubicBezTo>
                  <a:pt x="727771" y="144228"/>
                  <a:pt x="813600" y="294716"/>
                  <a:pt x="806701" y="437268"/>
                </a:cubicBezTo>
                <a:lnTo>
                  <a:pt x="795994" y="503819"/>
                </a:lnTo>
                <a:lnTo>
                  <a:pt x="884557" y="656514"/>
                </a:lnTo>
                <a:lnTo>
                  <a:pt x="698500" y="656514"/>
                </a:lnTo>
                <a:lnTo>
                  <a:pt x="671773" y="679700"/>
                </a:lnTo>
                <a:cubicBezTo>
                  <a:pt x="554259" y="760689"/>
                  <a:pt x="381133" y="767053"/>
                  <a:pt x="230224" y="683064"/>
                </a:cubicBezTo>
                <a:cubicBezTo>
                  <a:pt x="29013" y="571078"/>
                  <a:pt x="-56502" y="340873"/>
                  <a:pt x="39220" y="168884"/>
                </a:cubicBezTo>
                <a:cubicBezTo>
                  <a:pt x="134941" y="-3105"/>
                  <a:pt x="375652" y="-51747"/>
                  <a:pt x="576863" y="60239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4F9460DB-E911-4C59-B371-F3C8F92E335A}"/>
              </a:ext>
            </a:extLst>
          </p:cNvPr>
          <p:cNvSpPr/>
          <p:nvPr/>
        </p:nvSpPr>
        <p:spPr>
          <a:xfrm>
            <a:off x="5028824" y="1301717"/>
            <a:ext cx="527709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altLang="zh-CN" sz="2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zh-CN" altLang="en-US" sz="2400" b="1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84CA7DE8-C710-459C-9D42-A9A7C7C744D7}"/>
              </a:ext>
            </a:extLst>
          </p:cNvPr>
          <p:cNvGrpSpPr/>
          <p:nvPr/>
        </p:nvGrpSpPr>
        <p:grpSpPr>
          <a:xfrm>
            <a:off x="4867257" y="1985615"/>
            <a:ext cx="884557" cy="743302"/>
            <a:chOff x="5958255" y="1699734"/>
            <a:chExt cx="884557" cy="743302"/>
          </a:xfrm>
        </p:grpSpPr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3B002962-00AE-4F75-B587-5281F9E24674}"/>
                </a:ext>
              </a:extLst>
            </p:cNvPr>
            <p:cNvSpPr/>
            <p:nvPr/>
          </p:nvSpPr>
          <p:spPr>
            <a:xfrm rot="19854092">
              <a:off x="5958255" y="1699734"/>
              <a:ext cx="884557" cy="743302"/>
            </a:xfrm>
            <a:custGeom>
              <a:avLst/>
              <a:gdLst>
                <a:gd name="connsiteX0" fmla="*/ 576863 w 884557"/>
                <a:gd name="connsiteY0" fmla="*/ 60239 h 743302"/>
                <a:gd name="connsiteX1" fmla="*/ 806701 w 884557"/>
                <a:gd name="connsiteY1" fmla="*/ 437268 h 743302"/>
                <a:gd name="connsiteX2" fmla="*/ 795994 w 884557"/>
                <a:gd name="connsiteY2" fmla="*/ 503819 h 743302"/>
                <a:gd name="connsiteX3" fmla="*/ 884557 w 884557"/>
                <a:gd name="connsiteY3" fmla="*/ 656514 h 743302"/>
                <a:gd name="connsiteX4" fmla="*/ 698500 w 884557"/>
                <a:gd name="connsiteY4" fmla="*/ 656514 h 743302"/>
                <a:gd name="connsiteX5" fmla="*/ 671773 w 884557"/>
                <a:gd name="connsiteY5" fmla="*/ 679700 h 743302"/>
                <a:gd name="connsiteX6" fmla="*/ 230224 w 884557"/>
                <a:gd name="connsiteY6" fmla="*/ 683064 h 743302"/>
                <a:gd name="connsiteX7" fmla="*/ 39220 w 884557"/>
                <a:gd name="connsiteY7" fmla="*/ 168884 h 743302"/>
                <a:gd name="connsiteX8" fmla="*/ 576863 w 884557"/>
                <a:gd name="connsiteY8" fmla="*/ 60239 h 743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557" h="743302">
                  <a:moveTo>
                    <a:pt x="576863" y="60239"/>
                  </a:moveTo>
                  <a:cubicBezTo>
                    <a:pt x="727771" y="144228"/>
                    <a:pt x="813600" y="294716"/>
                    <a:pt x="806701" y="437268"/>
                  </a:cubicBezTo>
                  <a:lnTo>
                    <a:pt x="795994" y="503819"/>
                  </a:lnTo>
                  <a:lnTo>
                    <a:pt x="884557" y="656514"/>
                  </a:lnTo>
                  <a:lnTo>
                    <a:pt x="698500" y="656514"/>
                  </a:lnTo>
                  <a:lnTo>
                    <a:pt x="671773" y="679700"/>
                  </a:lnTo>
                  <a:cubicBezTo>
                    <a:pt x="554259" y="760689"/>
                    <a:pt x="381133" y="767053"/>
                    <a:pt x="230224" y="683064"/>
                  </a:cubicBezTo>
                  <a:cubicBezTo>
                    <a:pt x="29013" y="571078"/>
                    <a:pt x="-56502" y="340873"/>
                    <a:pt x="39220" y="168884"/>
                  </a:cubicBezTo>
                  <a:cubicBezTo>
                    <a:pt x="134941" y="-3105"/>
                    <a:pt x="375652" y="-51747"/>
                    <a:pt x="576863" y="60239"/>
                  </a:cubicBezTo>
                  <a:close/>
                </a:path>
              </a:pathLst>
            </a:custGeom>
            <a:solidFill>
              <a:srgbClr val="FFFF0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655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5C3A6010-DA1A-42EC-9F00-C1EB53132D09}"/>
                </a:ext>
              </a:extLst>
            </p:cNvPr>
            <p:cNvSpPr/>
            <p:nvPr/>
          </p:nvSpPr>
          <p:spPr>
            <a:xfrm>
              <a:off x="6082834" y="1840552"/>
              <a:ext cx="52770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03</a:t>
              </a:r>
              <a:endParaRPr lang="zh-CN" altLang="en-US" sz="2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4FAD4BFF-2BC8-4CF5-93CB-A50418D3778F}"/>
              </a:ext>
            </a:extLst>
          </p:cNvPr>
          <p:cNvGrpSpPr/>
          <p:nvPr/>
        </p:nvGrpSpPr>
        <p:grpSpPr>
          <a:xfrm>
            <a:off x="4890112" y="2762566"/>
            <a:ext cx="884557" cy="743302"/>
            <a:chOff x="6884224" y="2409103"/>
            <a:chExt cx="884557" cy="743302"/>
          </a:xfrm>
        </p:grpSpPr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2274467A-DCC7-4E3D-AC71-A88984C49950}"/>
                </a:ext>
              </a:extLst>
            </p:cNvPr>
            <p:cNvSpPr/>
            <p:nvPr/>
          </p:nvSpPr>
          <p:spPr>
            <a:xfrm rot="19854092">
              <a:off x="6884224" y="2409103"/>
              <a:ext cx="884557" cy="743302"/>
            </a:xfrm>
            <a:custGeom>
              <a:avLst/>
              <a:gdLst>
                <a:gd name="connsiteX0" fmla="*/ 576863 w 884557"/>
                <a:gd name="connsiteY0" fmla="*/ 60239 h 743302"/>
                <a:gd name="connsiteX1" fmla="*/ 806701 w 884557"/>
                <a:gd name="connsiteY1" fmla="*/ 437268 h 743302"/>
                <a:gd name="connsiteX2" fmla="*/ 795994 w 884557"/>
                <a:gd name="connsiteY2" fmla="*/ 503819 h 743302"/>
                <a:gd name="connsiteX3" fmla="*/ 884557 w 884557"/>
                <a:gd name="connsiteY3" fmla="*/ 656514 h 743302"/>
                <a:gd name="connsiteX4" fmla="*/ 698500 w 884557"/>
                <a:gd name="connsiteY4" fmla="*/ 656514 h 743302"/>
                <a:gd name="connsiteX5" fmla="*/ 671773 w 884557"/>
                <a:gd name="connsiteY5" fmla="*/ 679700 h 743302"/>
                <a:gd name="connsiteX6" fmla="*/ 230224 w 884557"/>
                <a:gd name="connsiteY6" fmla="*/ 683064 h 743302"/>
                <a:gd name="connsiteX7" fmla="*/ 39220 w 884557"/>
                <a:gd name="connsiteY7" fmla="*/ 168884 h 743302"/>
                <a:gd name="connsiteX8" fmla="*/ 576863 w 884557"/>
                <a:gd name="connsiteY8" fmla="*/ 60239 h 743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557" h="743302">
                  <a:moveTo>
                    <a:pt x="576863" y="60239"/>
                  </a:moveTo>
                  <a:cubicBezTo>
                    <a:pt x="727771" y="144228"/>
                    <a:pt x="813600" y="294716"/>
                    <a:pt x="806701" y="437268"/>
                  </a:cubicBezTo>
                  <a:lnTo>
                    <a:pt x="795994" y="503819"/>
                  </a:lnTo>
                  <a:lnTo>
                    <a:pt x="884557" y="656514"/>
                  </a:lnTo>
                  <a:lnTo>
                    <a:pt x="698500" y="656514"/>
                  </a:lnTo>
                  <a:lnTo>
                    <a:pt x="671773" y="679700"/>
                  </a:lnTo>
                  <a:cubicBezTo>
                    <a:pt x="554259" y="760689"/>
                    <a:pt x="381133" y="767053"/>
                    <a:pt x="230224" y="683064"/>
                  </a:cubicBezTo>
                  <a:cubicBezTo>
                    <a:pt x="29013" y="571078"/>
                    <a:pt x="-56502" y="340873"/>
                    <a:pt x="39220" y="168884"/>
                  </a:cubicBezTo>
                  <a:cubicBezTo>
                    <a:pt x="134941" y="-3105"/>
                    <a:pt x="375652" y="-51747"/>
                    <a:pt x="576863" y="60239"/>
                  </a:cubicBezTo>
                  <a:close/>
                </a:path>
              </a:pathLst>
            </a:custGeom>
            <a:solidFill>
              <a:srgbClr val="92D0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655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B300E390-6CD0-4EF4-AF8F-8F16CD30C409}"/>
                </a:ext>
              </a:extLst>
            </p:cNvPr>
            <p:cNvSpPr/>
            <p:nvPr/>
          </p:nvSpPr>
          <p:spPr>
            <a:xfrm>
              <a:off x="7028106" y="2549921"/>
              <a:ext cx="52770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04</a:t>
              </a:r>
              <a:endParaRPr lang="zh-CN" altLang="en-US" sz="2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C82AD85E-41B2-456C-98C1-340B1AD256C0}"/>
              </a:ext>
            </a:extLst>
          </p:cNvPr>
          <p:cNvSpPr txBox="1"/>
          <p:nvPr/>
        </p:nvSpPr>
        <p:spPr>
          <a:xfrm>
            <a:off x="5830502" y="2841828"/>
            <a:ext cx="61158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Dining at someone’s home</a:t>
            </a:r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6E253BAA-34DE-4DF5-BE11-472EAAA3985C}"/>
              </a:ext>
            </a:extLst>
          </p:cNvPr>
          <p:cNvSpPr/>
          <p:nvPr/>
        </p:nvSpPr>
        <p:spPr>
          <a:xfrm rot="19854092">
            <a:off x="4959364" y="3581101"/>
            <a:ext cx="884557" cy="743302"/>
          </a:xfrm>
          <a:custGeom>
            <a:avLst/>
            <a:gdLst>
              <a:gd name="connsiteX0" fmla="*/ 576863 w 884557"/>
              <a:gd name="connsiteY0" fmla="*/ 60239 h 743302"/>
              <a:gd name="connsiteX1" fmla="*/ 806701 w 884557"/>
              <a:gd name="connsiteY1" fmla="*/ 437268 h 743302"/>
              <a:gd name="connsiteX2" fmla="*/ 795994 w 884557"/>
              <a:gd name="connsiteY2" fmla="*/ 503819 h 743302"/>
              <a:gd name="connsiteX3" fmla="*/ 884557 w 884557"/>
              <a:gd name="connsiteY3" fmla="*/ 656514 h 743302"/>
              <a:gd name="connsiteX4" fmla="*/ 698500 w 884557"/>
              <a:gd name="connsiteY4" fmla="*/ 656514 h 743302"/>
              <a:gd name="connsiteX5" fmla="*/ 671773 w 884557"/>
              <a:gd name="connsiteY5" fmla="*/ 679700 h 743302"/>
              <a:gd name="connsiteX6" fmla="*/ 230224 w 884557"/>
              <a:gd name="connsiteY6" fmla="*/ 683064 h 743302"/>
              <a:gd name="connsiteX7" fmla="*/ 39220 w 884557"/>
              <a:gd name="connsiteY7" fmla="*/ 168884 h 743302"/>
              <a:gd name="connsiteX8" fmla="*/ 576863 w 884557"/>
              <a:gd name="connsiteY8" fmla="*/ 60239 h 74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4557" h="743302">
                <a:moveTo>
                  <a:pt x="576863" y="60239"/>
                </a:moveTo>
                <a:cubicBezTo>
                  <a:pt x="727771" y="144228"/>
                  <a:pt x="813600" y="294716"/>
                  <a:pt x="806701" y="437268"/>
                </a:cubicBezTo>
                <a:lnTo>
                  <a:pt x="795994" y="503819"/>
                </a:lnTo>
                <a:lnTo>
                  <a:pt x="884557" y="656514"/>
                </a:lnTo>
                <a:lnTo>
                  <a:pt x="698500" y="656514"/>
                </a:lnTo>
                <a:lnTo>
                  <a:pt x="671773" y="679700"/>
                </a:lnTo>
                <a:cubicBezTo>
                  <a:pt x="554259" y="760689"/>
                  <a:pt x="381133" y="767053"/>
                  <a:pt x="230224" y="683064"/>
                </a:cubicBezTo>
                <a:cubicBezTo>
                  <a:pt x="29013" y="571078"/>
                  <a:pt x="-56502" y="340873"/>
                  <a:pt x="39220" y="168884"/>
                </a:cubicBezTo>
                <a:cubicBezTo>
                  <a:pt x="134941" y="-3105"/>
                  <a:pt x="375652" y="-51747"/>
                  <a:pt x="576863" y="60239"/>
                </a:cubicBezTo>
                <a:close/>
              </a:path>
            </a:pathLst>
          </a:custGeom>
          <a:solidFill>
            <a:srgbClr val="00B0F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55" b="1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513C248A-95CD-431C-BD1A-D6664D306A61}"/>
              </a:ext>
            </a:extLst>
          </p:cNvPr>
          <p:cNvSpPr/>
          <p:nvPr/>
        </p:nvSpPr>
        <p:spPr>
          <a:xfrm>
            <a:off x="5137787" y="3733349"/>
            <a:ext cx="5277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05</a:t>
            </a:r>
            <a:endParaRPr lang="zh-CN" altLang="en-US" sz="2400" b="1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任意多边形: 形状 30">
            <a:extLst>
              <a:ext uri="{FF2B5EF4-FFF2-40B4-BE49-F238E27FC236}">
                <a16:creationId xmlns:a16="http://schemas.microsoft.com/office/drawing/2014/main" id="{6E4B0C5F-E85E-4ECF-B155-0B292A937B60}"/>
              </a:ext>
            </a:extLst>
          </p:cNvPr>
          <p:cNvSpPr/>
          <p:nvPr/>
        </p:nvSpPr>
        <p:spPr>
          <a:xfrm rot="19854092">
            <a:off x="5015028" y="4379801"/>
            <a:ext cx="884557" cy="743302"/>
          </a:xfrm>
          <a:custGeom>
            <a:avLst/>
            <a:gdLst>
              <a:gd name="connsiteX0" fmla="*/ 576863 w 884557"/>
              <a:gd name="connsiteY0" fmla="*/ 60239 h 743302"/>
              <a:gd name="connsiteX1" fmla="*/ 806701 w 884557"/>
              <a:gd name="connsiteY1" fmla="*/ 437268 h 743302"/>
              <a:gd name="connsiteX2" fmla="*/ 795994 w 884557"/>
              <a:gd name="connsiteY2" fmla="*/ 503819 h 743302"/>
              <a:gd name="connsiteX3" fmla="*/ 884557 w 884557"/>
              <a:gd name="connsiteY3" fmla="*/ 656514 h 743302"/>
              <a:gd name="connsiteX4" fmla="*/ 698500 w 884557"/>
              <a:gd name="connsiteY4" fmla="*/ 656514 h 743302"/>
              <a:gd name="connsiteX5" fmla="*/ 671773 w 884557"/>
              <a:gd name="connsiteY5" fmla="*/ 679700 h 743302"/>
              <a:gd name="connsiteX6" fmla="*/ 230224 w 884557"/>
              <a:gd name="connsiteY6" fmla="*/ 683064 h 743302"/>
              <a:gd name="connsiteX7" fmla="*/ 39220 w 884557"/>
              <a:gd name="connsiteY7" fmla="*/ 168884 h 743302"/>
              <a:gd name="connsiteX8" fmla="*/ 576863 w 884557"/>
              <a:gd name="connsiteY8" fmla="*/ 60239 h 74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4557" h="743302">
                <a:moveTo>
                  <a:pt x="576863" y="60239"/>
                </a:moveTo>
                <a:cubicBezTo>
                  <a:pt x="727771" y="144228"/>
                  <a:pt x="813600" y="294716"/>
                  <a:pt x="806701" y="437268"/>
                </a:cubicBezTo>
                <a:lnTo>
                  <a:pt x="795994" y="503819"/>
                </a:lnTo>
                <a:lnTo>
                  <a:pt x="884557" y="656514"/>
                </a:lnTo>
                <a:lnTo>
                  <a:pt x="698500" y="656514"/>
                </a:lnTo>
                <a:lnTo>
                  <a:pt x="671773" y="679700"/>
                </a:lnTo>
                <a:cubicBezTo>
                  <a:pt x="554259" y="760689"/>
                  <a:pt x="381133" y="767053"/>
                  <a:pt x="230224" y="683064"/>
                </a:cubicBezTo>
                <a:cubicBezTo>
                  <a:pt x="29013" y="571078"/>
                  <a:pt x="-56502" y="340873"/>
                  <a:pt x="39220" y="168884"/>
                </a:cubicBezTo>
                <a:cubicBezTo>
                  <a:pt x="134941" y="-3105"/>
                  <a:pt x="375652" y="-51747"/>
                  <a:pt x="576863" y="60239"/>
                </a:cubicBezTo>
                <a:close/>
              </a:path>
            </a:pathLst>
          </a:custGeom>
          <a:solidFill>
            <a:schemeClr val="accent1">
              <a:lumMod val="7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55" b="1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173714EC-A588-437E-B47D-5186712A30C1}"/>
              </a:ext>
            </a:extLst>
          </p:cNvPr>
          <p:cNvSpPr/>
          <p:nvPr/>
        </p:nvSpPr>
        <p:spPr>
          <a:xfrm>
            <a:off x="5112349" y="4520619"/>
            <a:ext cx="5277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06</a:t>
            </a:r>
            <a:endParaRPr lang="zh-CN" altLang="en-US" sz="2400" b="1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EB2F6214-A911-4EA6-BB6B-7C7BC007E626}"/>
              </a:ext>
            </a:extLst>
          </p:cNvPr>
          <p:cNvSpPr txBox="1"/>
          <p:nvPr/>
        </p:nvSpPr>
        <p:spPr>
          <a:xfrm>
            <a:off x="5797171" y="3671793"/>
            <a:ext cx="42754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Drinking Etiquette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30FE09E-B2CE-49DC-85DB-21F4F5864FE1}"/>
              </a:ext>
            </a:extLst>
          </p:cNvPr>
          <p:cNvSpPr txBox="1"/>
          <p:nvPr/>
        </p:nvSpPr>
        <p:spPr>
          <a:xfrm>
            <a:off x="5903917" y="4459063"/>
            <a:ext cx="60925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Dining with Chinese cutlery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1F7660DB-37C5-4E84-89D2-3E50B140B390}"/>
              </a:ext>
            </a:extLst>
          </p:cNvPr>
          <p:cNvSpPr txBox="1"/>
          <p:nvPr/>
        </p:nvSpPr>
        <p:spPr>
          <a:xfrm>
            <a:off x="5808528" y="5241373"/>
            <a:ext cx="33250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Cutlery setting</a:t>
            </a:r>
          </a:p>
        </p:txBody>
      </p:sp>
      <p:sp>
        <p:nvSpPr>
          <p:cNvPr id="48" name="任意多边形: 形状 47">
            <a:extLst>
              <a:ext uri="{FF2B5EF4-FFF2-40B4-BE49-F238E27FC236}">
                <a16:creationId xmlns:a16="http://schemas.microsoft.com/office/drawing/2014/main" id="{13557840-7CE6-4379-B5B8-BDD5274424AC}"/>
              </a:ext>
            </a:extLst>
          </p:cNvPr>
          <p:cNvSpPr/>
          <p:nvPr/>
        </p:nvSpPr>
        <p:spPr>
          <a:xfrm rot="19854092">
            <a:off x="5015029" y="5164248"/>
            <a:ext cx="884557" cy="743302"/>
          </a:xfrm>
          <a:custGeom>
            <a:avLst/>
            <a:gdLst>
              <a:gd name="connsiteX0" fmla="*/ 576863 w 884557"/>
              <a:gd name="connsiteY0" fmla="*/ 60239 h 743302"/>
              <a:gd name="connsiteX1" fmla="*/ 806701 w 884557"/>
              <a:gd name="connsiteY1" fmla="*/ 437268 h 743302"/>
              <a:gd name="connsiteX2" fmla="*/ 795994 w 884557"/>
              <a:gd name="connsiteY2" fmla="*/ 503819 h 743302"/>
              <a:gd name="connsiteX3" fmla="*/ 884557 w 884557"/>
              <a:gd name="connsiteY3" fmla="*/ 656514 h 743302"/>
              <a:gd name="connsiteX4" fmla="*/ 698500 w 884557"/>
              <a:gd name="connsiteY4" fmla="*/ 656514 h 743302"/>
              <a:gd name="connsiteX5" fmla="*/ 671773 w 884557"/>
              <a:gd name="connsiteY5" fmla="*/ 679700 h 743302"/>
              <a:gd name="connsiteX6" fmla="*/ 230224 w 884557"/>
              <a:gd name="connsiteY6" fmla="*/ 683064 h 743302"/>
              <a:gd name="connsiteX7" fmla="*/ 39220 w 884557"/>
              <a:gd name="connsiteY7" fmla="*/ 168884 h 743302"/>
              <a:gd name="connsiteX8" fmla="*/ 576863 w 884557"/>
              <a:gd name="connsiteY8" fmla="*/ 60239 h 743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4557" h="743302">
                <a:moveTo>
                  <a:pt x="576863" y="60239"/>
                </a:moveTo>
                <a:cubicBezTo>
                  <a:pt x="727771" y="144228"/>
                  <a:pt x="813600" y="294716"/>
                  <a:pt x="806701" y="437268"/>
                </a:cubicBezTo>
                <a:lnTo>
                  <a:pt x="795994" y="503819"/>
                </a:lnTo>
                <a:lnTo>
                  <a:pt x="884557" y="656514"/>
                </a:lnTo>
                <a:lnTo>
                  <a:pt x="698500" y="656514"/>
                </a:lnTo>
                <a:lnTo>
                  <a:pt x="671773" y="679700"/>
                </a:lnTo>
                <a:cubicBezTo>
                  <a:pt x="554259" y="760689"/>
                  <a:pt x="381133" y="767053"/>
                  <a:pt x="230224" y="683064"/>
                </a:cubicBezTo>
                <a:cubicBezTo>
                  <a:pt x="29013" y="571078"/>
                  <a:pt x="-56502" y="340873"/>
                  <a:pt x="39220" y="168884"/>
                </a:cubicBezTo>
                <a:cubicBezTo>
                  <a:pt x="134941" y="-3105"/>
                  <a:pt x="375652" y="-51747"/>
                  <a:pt x="576863" y="60239"/>
                </a:cubicBezTo>
                <a:close/>
              </a:path>
            </a:pathLst>
          </a:custGeom>
          <a:solidFill>
            <a:srgbClr val="9900CC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55" b="1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545762C1-F940-417D-9AD4-223E7B5986A4}"/>
              </a:ext>
            </a:extLst>
          </p:cNvPr>
          <p:cNvSpPr/>
          <p:nvPr/>
        </p:nvSpPr>
        <p:spPr>
          <a:xfrm>
            <a:off x="5112350" y="5305066"/>
            <a:ext cx="5277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07</a:t>
            </a:r>
            <a:endParaRPr lang="zh-CN" altLang="en-US" sz="2400" b="1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5414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5" grpId="0"/>
      <p:bldP spid="26" grpId="0"/>
      <p:bldP spid="23" grpId="0"/>
      <p:bldP spid="39" grpId="0"/>
      <p:bldP spid="42" grpId="0"/>
      <p:bldP spid="4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C3F7C314-D7B8-4694-AA88-F915CA276C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5" r="17296" b="19540"/>
          <a:stretch/>
        </p:blipFill>
        <p:spPr>
          <a:xfrm>
            <a:off x="2965112" y="806590"/>
            <a:ext cx="5488700" cy="5432268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373BEDE-F780-43ED-969F-7E026829DBEA}"/>
              </a:ext>
            </a:extLst>
          </p:cNvPr>
          <p:cNvSpPr/>
          <p:nvPr/>
        </p:nvSpPr>
        <p:spPr>
          <a:xfrm>
            <a:off x="220048" y="259610"/>
            <a:ext cx="3574368" cy="1536592"/>
          </a:xfrm>
          <a:prstGeom prst="rect">
            <a:avLst/>
          </a:prstGeom>
          <a:effectLst>
            <a:softEdge rad="635000"/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090373B4-94A4-4EA6-9E56-73816200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754120" cy="1325563"/>
          </a:xfrm>
        </p:spPr>
        <p:txBody>
          <a:bodyPr/>
          <a:lstStyle/>
          <a:p>
            <a:r>
              <a:rPr lang="en-US" altLang="zh-CN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Reason</a:t>
            </a:r>
            <a:endParaRPr lang="zh-CN" altLang="en-US" b="1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44" name="矩形: 剪去对角 43">
            <a:extLst>
              <a:ext uri="{FF2B5EF4-FFF2-40B4-BE49-F238E27FC236}">
                <a16:creationId xmlns:a16="http://schemas.microsoft.com/office/drawing/2014/main" id="{6428A213-1BA7-4CCA-962E-E84B809B011A}"/>
              </a:ext>
            </a:extLst>
          </p:cNvPr>
          <p:cNvSpPr/>
          <p:nvPr/>
        </p:nvSpPr>
        <p:spPr>
          <a:xfrm>
            <a:off x="5785093" y="2049371"/>
            <a:ext cx="5015494" cy="2759258"/>
          </a:xfrm>
          <a:prstGeom prst="snip2DiagRect">
            <a:avLst>
              <a:gd name="adj1" fmla="val 0"/>
              <a:gd name="adj2" fmla="val 26735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BA35A61-5777-4158-A042-EEACF9FA181C}"/>
              </a:ext>
            </a:extLst>
          </p:cNvPr>
          <p:cNvSpPr/>
          <p:nvPr/>
        </p:nvSpPr>
        <p:spPr>
          <a:xfrm>
            <a:off x="6171680" y="2306896"/>
            <a:ext cx="424232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Breaking</a:t>
            </a:r>
            <a:r>
              <a:rPr lang="en-US" altLang="zh-CN" sz="2800" dirty="0"/>
              <a:t> </a:t>
            </a:r>
            <a:r>
              <a:rPr lang="en-US" altLang="zh-CN" sz="28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certain rules can reflect poorly on your parents—they should have taught you better.(</a:t>
            </a:r>
            <a:r>
              <a:rPr lang="zh-CN" altLang="en-US" sz="28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子不教，父之过</a:t>
            </a:r>
            <a:r>
              <a:rPr lang="en-US" altLang="zh-CN" sz="28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)</a:t>
            </a:r>
            <a:endParaRPr lang="zh-CN" altLang="en-US" sz="28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3" name="矩形: 剪去对角 42">
            <a:extLst>
              <a:ext uri="{FF2B5EF4-FFF2-40B4-BE49-F238E27FC236}">
                <a16:creationId xmlns:a16="http://schemas.microsoft.com/office/drawing/2014/main" id="{12CAB983-6539-4547-B8B7-9E28D42C48A4}"/>
              </a:ext>
            </a:extLst>
          </p:cNvPr>
          <p:cNvSpPr/>
          <p:nvPr/>
        </p:nvSpPr>
        <p:spPr>
          <a:xfrm>
            <a:off x="1215436" y="2871369"/>
            <a:ext cx="4773152" cy="2397836"/>
          </a:xfrm>
          <a:prstGeom prst="snip2DiagRect">
            <a:avLst>
              <a:gd name="adj1" fmla="val 0"/>
              <a:gd name="adj2" fmla="val 27287"/>
            </a:avLst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D04F984-B3F1-4EEB-8E43-4735CF1C4076}"/>
              </a:ext>
            </a:extLst>
          </p:cNvPr>
          <p:cNvSpPr/>
          <p:nvPr/>
        </p:nvSpPr>
        <p:spPr>
          <a:xfrm>
            <a:off x="1416112" y="3062867"/>
            <a:ext cx="446099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Demonstrating </a:t>
            </a:r>
            <a:r>
              <a:rPr lang="en-US" altLang="zh-CN" sz="28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good Chinese table manners is thought to bring health and good fortune. </a:t>
            </a:r>
            <a:endParaRPr lang="zh-CN" altLang="en-US" sz="28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pic>
        <p:nvPicPr>
          <p:cNvPr id="52" name="图片 51">
            <a:extLst>
              <a:ext uri="{FF2B5EF4-FFF2-40B4-BE49-F238E27FC236}">
                <a16:creationId xmlns:a16="http://schemas.microsoft.com/office/drawing/2014/main" id="{A77DEC8D-430F-4393-910F-BF998930CAE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481" y="6344372"/>
            <a:ext cx="11491519" cy="526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362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>
            <a:extLst>
              <a:ext uri="{FF2B5EF4-FFF2-40B4-BE49-F238E27FC236}">
                <a16:creationId xmlns:a16="http://schemas.microsoft.com/office/drawing/2014/main" id="{71719970-407F-46CA-9628-B5862DAB43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5" r="17296" b="19540"/>
          <a:stretch/>
        </p:blipFill>
        <p:spPr>
          <a:xfrm>
            <a:off x="5634432" y="712866"/>
            <a:ext cx="5488700" cy="543226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16F8D8B-806A-464E-808B-762804228D4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36" y="2676166"/>
            <a:ext cx="4203201" cy="268224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6EF3469-BEEE-4054-A697-1EE0A57DA99E}"/>
              </a:ext>
            </a:extLst>
          </p:cNvPr>
          <p:cNvSpPr txBox="1"/>
          <p:nvPr/>
        </p:nvSpPr>
        <p:spPr>
          <a:xfrm>
            <a:off x="681569" y="2031265"/>
            <a:ext cx="39238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Formal seating</a:t>
            </a:r>
          </a:p>
          <a:p>
            <a:r>
              <a:rPr lang="en-US" altLang="zh-CN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simply relax, observe</a:t>
            </a:r>
            <a:endParaRPr lang="zh-CN" altLang="en-US" sz="24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7AB4B51-ABD5-400B-B47A-871CB066CC37}"/>
              </a:ext>
            </a:extLst>
          </p:cNvPr>
          <p:cNvSpPr txBox="1"/>
          <p:nvPr/>
        </p:nvSpPr>
        <p:spPr>
          <a:xfrm>
            <a:off x="678660" y="4017288"/>
            <a:ext cx="44686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Host seating</a:t>
            </a:r>
          </a:p>
          <a:p>
            <a:r>
              <a:rPr lang="en-US" altLang="zh-CN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lead the way, host the dining </a:t>
            </a:r>
            <a:endParaRPr lang="zh-CN" altLang="en-US" sz="24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FC79F79-4642-4338-A482-9DA3590F98A8}"/>
              </a:ext>
            </a:extLst>
          </p:cNvPr>
          <p:cNvSpPr/>
          <p:nvPr/>
        </p:nvSpPr>
        <p:spPr>
          <a:xfrm>
            <a:off x="610123" y="233699"/>
            <a:ext cx="3464037" cy="1432559"/>
          </a:xfrm>
          <a:prstGeom prst="rect">
            <a:avLst/>
          </a:prstGeom>
          <a:solidFill>
            <a:srgbClr val="F5AF13"/>
          </a:solidFill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318DB8D8-96B4-42C1-B369-3E83716E3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754120" cy="1325563"/>
          </a:xfrm>
        </p:spPr>
        <p:txBody>
          <a:bodyPr/>
          <a:lstStyle/>
          <a:p>
            <a:r>
              <a:rPr lang="en-US" altLang="zh-CN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Basic Rule</a:t>
            </a:r>
            <a:endParaRPr lang="zh-CN" altLang="en-US" b="1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C621955B-B956-4196-B663-A1500C1171AF}"/>
              </a:ext>
            </a:extLst>
          </p:cNvPr>
          <p:cNvGrpSpPr/>
          <p:nvPr/>
        </p:nvGrpSpPr>
        <p:grpSpPr>
          <a:xfrm>
            <a:off x="5092630" y="1505049"/>
            <a:ext cx="6842983" cy="3390824"/>
            <a:chOff x="5092630" y="1505049"/>
            <a:chExt cx="6842983" cy="3390824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810942EB-5D76-4484-8800-65D3A57924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092630" y="1505049"/>
              <a:ext cx="6842983" cy="3390824"/>
            </a:xfrm>
            <a:prstGeom prst="rect">
              <a:avLst/>
            </a:prstGeom>
          </p:spPr>
        </p:pic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9E625CFE-18CF-451B-93AD-CACB6AB368D5}"/>
                </a:ext>
              </a:extLst>
            </p:cNvPr>
            <p:cNvSpPr txBox="1"/>
            <p:nvPr/>
          </p:nvSpPr>
          <p:spPr>
            <a:xfrm>
              <a:off x="5550409" y="2154697"/>
              <a:ext cx="6155763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    </a:t>
              </a:r>
              <a:r>
                <a: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Your hosts will understand your nervousness. They’ll most likely do everything they can to prevent any loss of face to all parties at the table. </a:t>
              </a: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The guest must accord to the host what he likes.(</a:t>
              </a: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客随主便</a:t>
              </a: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  <a:endPara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7" name="图片 26">
            <a:extLst>
              <a:ext uri="{FF2B5EF4-FFF2-40B4-BE49-F238E27FC236}">
                <a16:creationId xmlns:a16="http://schemas.microsoft.com/office/drawing/2014/main" id="{268FAA44-9FEF-4EA4-AE63-A52F5BD89385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338492"/>
            <a:ext cx="12192000" cy="526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06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04482600-4D0E-466B-9A95-47184B43D2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5" r="17296" b="19540"/>
          <a:stretch/>
        </p:blipFill>
        <p:spPr>
          <a:xfrm>
            <a:off x="6290964" y="712866"/>
            <a:ext cx="5488700" cy="5432268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9D822299-8F6C-4332-B366-0DAE2A91F792}"/>
              </a:ext>
            </a:extLst>
          </p:cNvPr>
          <p:cNvSpPr/>
          <p:nvPr/>
        </p:nvSpPr>
        <p:spPr>
          <a:xfrm>
            <a:off x="320368" y="-49582"/>
            <a:ext cx="4555387" cy="2072311"/>
          </a:xfrm>
          <a:prstGeom prst="rect">
            <a:avLst/>
          </a:prstGeom>
          <a:solidFill>
            <a:srgbClr val="FFFFCC"/>
          </a:solidFill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975B28C-CC01-426D-B16F-9671C1241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754120" cy="1325563"/>
          </a:xfrm>
        </p:spPr>
        <p:txBody>
          <a:bodyPr/>
          <a:lstStyle/>
          <a:p>
            <a:r>
              <a:rPr lang="en-US" altLang="zh-CN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The Setting</a:t>
            </a:r>
            <a:endParaRPr lang="zh-CN" altLang="en-US" b="1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3D4E61B2-9879-4915-9368-BEACD4A62032}"/>
              </a:ext>
            </a:extLst>
          </p:cNvPr>
          <p:cNvGrpSpPr/>
          <p:nvPr/>
        </p:nvGrpSpPr>
        <p:grpSpPr>
          <a:xfrm>
            <a:off x="6834687" y="1021357"/>
            <a:ext cx="4471149" cy="4916591"/>
            <a:chOff x="6246634" y="1274541"/>
            <a:chExt cx="4471149" cy="4916591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0D11B2CA-9E8E-45D8-8743-4C975F6A5A7E}"/>
                </a:ext>
              </a:extLst>
            </p:cNvPr>
            <p:cNvSpPr/>
            <p:nvPr/>
          </p:nvSpPr>
          <p:spPr>
            <a:xfrm>
              <a:off x="7363149" y="2549344"/>
              <a:ext cx="2265680" cy="2265680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Table</a:t>
              </a:r>
              <a:endParaRPr lang="zh-CN" altLang="en-US" sz="4000" b="1" dirty="0">
                <a:latin typeface="思源黑体 CN Regular" panose="020B0500000000000000" pitchFamily="34" charset="-122"/>
                <a:ea typeface="思源黑体 CN Regular" panose="020B0500000000000000" pitchFamily="34" charset="-122"/>
              </a:endParaRP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871A46ED-8A28-470D-B54B-DED158A42982}"/>
                </a:ext>
              </a:extLst>
            </p:cNvPr>
            <p:cNvSpPr/>
            <p:nvPr/>
          </p:nvSpPr>
          <p:spPr>
            <a:xfrm>
              <a:off x="6657803" y="2067903"/>
              <a:ext cx="822339" cy="730677"/>
            </a:xfrm>
            <a:prstGeom prst="ellipse">
              <a:avLst/>
            </a:prstGeom>
            <a:solidFill>
              <a:srgbClr val="F5AF1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b="1" dirty="0"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guest1</a:t>
              </a:r>
              <a:endParaRPr lang="zh-CN" altLang="en-US" sz="1100" b="1" dirty="0">
                <a:latin typeface="思源黑体 CN Regular" panose="020B0500000000000000" pitchFamily="34" charset="-122"/>
                <a:ea typeface="思源黑体 CN Regular" panose="020B0500000000000000" pitchFamily="34" charset="-122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111BBBBF-086B-44BA-8C3F-C0B522629875}"/>
                </a:ext>
              </a:extLst>
            </p:cNvPr>
            <p:cNvSpPr/>
            <p:nvPr/>
          </p:nvSpPr>
          <p:spPr>
            <a:xfrm>
              <a:off x="7879325" y="1274541"/>
              <a:ext cx="1193707" cy="1060651"/>
            </a:xfrm>
            <a:prstGeom prst="ellipse">
              <a:avLst/>
            </a:prstGeom>
            <a:solidFill>
              <a:srgbClr val="DB2D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host</a:t>
              </a:r>
              <a:endParaRPr lang="zh-CN" altLang="en-US" b="1" dirty="0">
                <a:latin typeface="思源黑体 CN Regular" panose="020B0500000000000000" pitchFamily="34" charset="-122"/>
                <a:ea typeface="思源黑体 CN Regular" panose="020B0500000000000000" pitchFamily="34" charset="-122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5D2132D8-348A-4479-812F-5F0A459B1381}"/>
                </a:ext>
              </a:extLst>
            </p:cNvPr>
            <p:cNvSpPr/>
            <p:nvPr/>
          </p:nvSpPr>
          <p:spPr>
            <a:xfrm>
              <a:off x="7799868" y="5159825"/>
              <a:ext cx="1503607" cy="47527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companion</a:t>
              </a:r>
              <a:endParaRPr lang="zh-CN" altLang="en-US" b="1" dirty="0">
                <a:latin typeface="思源黑体 CN Regular" panose="020B0500000000000000" pitchFamily="34" charset="-122"/>
                <a:ea typeface="思源黑体 CN Regular" panose="020B0500000000000000" pitchFamily="34" charset="-122"/>
              </a:endParaRPr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C376C0FE-477E-478D-95D7-F46DBA3AC9A3}"/>
                </a:ext>
              </a:extLst>
            </p:cNvPr>
            <p:cNvSpPr/>
            <p:nvPr/>
          </p:nvSpPr>
          <p:spPr>
            <a:xfrm>
              <a:off x="9600878" y="2067903"/>
              <a:ext cx="822339" cy="730677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b="1" dirty="0"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guest2</a:t>
              </a:r>
              <a:endParaRPr lang="zh-CN" altLang="en-US" sz="1100" b="1" dirty="0">
                <a:latin typeface="思源黑体 CN Regular" panose="020B0500000000000000" pitchFamily="34" charset="-122"/>
                <a:ea typeface="思源黑体 CN Regular" panose="020B0500000000000000" pitchFamily="34" charset="-122"/>
              </a:endParaRPr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C733B5D9-C596-457A-BF66-613F350E428D}"/>
                </a:ext>
              </a:extLst>
            </p:cNvPr>
            <p:cNvSpPr/>
            <p:nvPr/>
          </p:nvSpPr>
          <p:spPr>
            <a:xfrm>
              <a:off x="6246634" y="3233147"/>
              <a:ext cx="822339" cy="730677"/>
            </a:xfrm>
            <a:prstGeom prst="ellipse">
              <a:avLst/>
            </a:prstGeom>
            <a:solidFill>
              <a:srgbClr val="DBB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b="1" dirty="0"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guest3</a:t>
              </a:r>
              <a:endParaRPr lang="zh-CN" altLang="en-US" sz="1100" b="1" dirty="0">
                <a:latin typeface="思源黑体 CN Regular" panose="020B0500000000000000" pitchFamily="34" charset="-122"/>
                <a:ea typeface="思源黑体 CN Regular" panose="020B0500000000000000" pitchFamily="34" charset="-122"/>
              </a:endParaRPr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AA3AD119-A227-4A56-87FE-EBACF946099A}"/>
                </a:ext>
              </a:extLst>
            </p:cNvPr>
            <p:cNvSpPr/>
            <p:nvPr/>
          </p:nvSpPr>
          <p:spPr>
            <a:xfrm>
              <a:off x="9895444" y="3398745"/>
              <a:ext cx="822339" cy="730677"/>
            </a:xfrm>
            <a:prstGeom prst="ellipse">
              <a:avLst/>
            </a:prstGeom>
            <a:solidFill>
              <a:srgbClr val="707B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b="1" dirty="0"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guest4</a:t>
              </a:r>
              <a:endParaRPr lang="zh-CN" altLang="en-US" sz="1100" b="1" dirty="0">
                <a:latin typeface="思源黑体 CN Regular" panose="020B0500000000000000" pitchFamily="34" charset="-122"/>
                <a:ea typeface="思源黑体 CN Regular" panose="020B0500000000000000" pitchFamily="34" charset="-122"/>
              </a:endParaRPr>
            </a:p>
          </p:txBody>
        </p:sp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8CF28C56-502C-4D48-87DA-D9F083120CEE}"/>
                </a:ext>
              </a:extLst>
            </p:cNvPr>
            <p:cNvSpPr/>
            <p:nvPr/>
          </p:nvSpPr>
          <p:spPr>
            <a:xfrm>
              <a:off x="9547292" y="4569168"/>
              <a:ext cx="822339" cy="730677"/>
            </a:xfrm>
            <a:prstGeom prst="ellipse">
              <a:avLst/>
            </a:prstGeom>
            <a:solidFill>
              <a:srgbClr val="9722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b="1" dirty="0"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guest6</a:t>
              </a:r>
              <a:endParaRPr lang="zh-CN" altLang="en-US" sz="1100" b="1" dirty="0">
                <a:latin typeface="思源黑体 CN Regular" panose="020B0500000000000000" pitchFamily="34" charset="-122"/>
                <a:ea typeface="思源黑体 CN Regular" panose="020B0500000000000000" pitchFamily="34" charset="-122"/>
              </a:endParaRPr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62EF7B38-4935-4626-B5E8-F97D499670DE}"/>
                </a:ext>
              </a:extLst>
            </p:cNvPr>
            <p:cNvSpPr/>
            <p:nvPr/>
          </p:nvSpPr>
          <p:spPr>
            <a:xfrm>
              <a:off x="6700793" y="4572548"/>
              <a:ext cx="822339" cy="730677"/>
            </a:xfrm>
            <a:prstGeom prst="ellipse">
              <a:avLst/>
            </a:prstGeom>
            <a:solidFill>
              <a:srgbClr val="49BF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b="1" dirty="0"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guest5</a:t>
              </a:r>
              <a:endParaRPr lang="zh-CN" altLang="en-US" sz="1100" b="1" dirty="0">
                <a:latin typeface="思源黑体 CN Regular" panose="020B0500000000000000" pitchFamily="34" charset="-122"/>
                <a:ea typeface="思源黑体 CN Regular" panose="020B0500000000000000" pitchFamily="34" charset="-122"/>
              </a:endParaRPr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C826A9B8-B53B-48FE-BD45-5F90A826B377}"/>
                </a:ext>
              </a:extLst>
            </p:cNvPr>
            <p:cNvSpPr/>
            <p:nvPr/>
          </p:nvSpPr>
          <p:spPr>
            <a:xfrm>
              <a:off x="6949583" y="5870457"/>
              <a:ext cx="3092812" cy="320675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/>
                <a:t>Entrance</a:t>
              </a:r>
              <a:endParaRPr lang="zh-CN" altLang="en-US" b="1" dirty="0"/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78C9E5AB-094E-4F81-A674-C3D49374533B}"/>
              </a:ext>
            </a:extLst>
          </p:cNvPr>
          <p:cNvGrpSpPr/>
          <p:nvPr/>
        </p:nvGrpSpPr>
        <p:grpSpPr>
          <a:xfrm>
            <a:off x="1025544" y="2767383"/>
            <a:ext cx="4747049" cy="2332352"/>
            <a:chOff x="877733" y="2904543"/>
            <a:chExt cx="4747049" cy="2332352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DCEB56C2-B608-461E-B286-991A1D6173BC}"/>
                </a:ext>
              </a:extLst>
            </p:cNvPr>
            <p:cNvSpPr txBox="1"/>
            <p:nvPr/>
          </p:nvSpPr>
          <p:spPr>
            <a:xfrm>
              <a:off x="1103523" y="3267207"/>
              <a:ext cx="4304431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   In Chinese culture,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the chair facing the entrance (or east, if possible) is known as the "command seat " the Eastern equivalent to "the head of the table.</a:t>
              </a:r>
            </a:p>
            <a:p>
              <a:pPr algn="just"/>
              <a:r>
                <a:rPr lang="en-US" altLang="zh-CN" b="1" dirty="0"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--</a:t>
              </a:r>
              <a:r>
                <a:rPr lang="zh-CN" altLang="en-US" b="1" dirty="0"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尚左尊东、面朝大门为尊</a:t>
              </a:r>
              <a:endParaRPr lang="zh-CN" altLang="en-US" b="1" dirty="0"/>
            </a:p>
          </p:txBody>
        </p: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DF85016A-5809-4187-92D1-529C09A11E76}"/>
                </a:ext>
              </a:extLst>
            </p:cNvPr>
            <p:cNvGrpSpPr/>
            <p:nvPr/>
          </p:nvGrpSpPr>
          <p:grpSpPr>
            <a:xfrm>
              <a:off x="877733" y="2904543"/>
              <a:ext cx="4747049" cy="2332352"/>
              <a:chOff x="2181169" y="4530201"/>
              <a:chExt cx="2671572" cy="1629156"/>
            </a:xfrm>
          </p:grpSpPr>
          <p:grpSp>
            <p:nvGrpSpPr>
              <p:cNvPr id="39" name="组合 38">
                <a:extLst>
                  <a:ext uri="{FF2B5EF4-FFF2-40B4-BE49-F238E27FC236}">
                    <a16:creationId xmlns:a16="http://schemas.microsoft.com/office/drawing/2014/main" id="{09557092-806C-4FAE-9584-E1ACAE0D1739}"/>
                  </a:ext>
                </a:extLst>
              </p:cNvPr>
              <p:cNvGrpSpPr/>
              <p:nvPr/>
            </p:nvGrpSpPr>
            <p:grpSpPr>
              <a:xfrm>
                <a:off x="2181169" y="4530201"/>
                <a:ext cx="2633472" cy="1629156"/>
                <a:chOff x="938784" y="1004316"/>
                <a:chExt cx="2633472" cy="1629156"/>
              </a:xfrm>
            </p:grpSpPr>
            <p:sp>
              <p:nvSpPr>
                <p:cNvPr id="40" name="矩形: 圆角 39">
                  <a:extLst>
                    <a:ext uri="{FF2B5EF4-FFF2-40B4-BE49-F238E27FC236}">
                      <a16:creationId xmlns:a16="http://schemas.microsoft.com/office/drawing/2014/main" id="{736D21AE-30A6-4898-8907-A62DF26A6244}"/>
                    </a:ext>
                  </a:extLst>
                </p:cNvPr>
                <p:cNvSpPr/>
                <p:nvPr/>
              </p:nvSpPr>
              <p:spPr>
                <a:xfrm>
                  <a:off x="938784" y="1042416"/>
                  <a:ext cx="2633472" cy="1591056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1" name="矩形 40">
                  <a:extLst>
                    <a:ext uri="{FF2B5EF4-FFF2-40B4-BE49-F238E27FC236}">
                      <a16:creationId xmlns:a16="http://schemas.microsoft.com/office/drawing/2014/main" id="{F6D196F0-4B98-4ECA-A2AC-0B2F429934EE}"/>
                    </a:ext>
                  </a:extLst>
                </p:cNvPr>
                <p:cNvSpPr/>
                <p:nvPr/>
              </p:nvSpPr>
              <p:spPr>
                <a:xfrm>
                  <a:off x="2685784" y="1004316"/>
                  <a:ext cx="856254" cy="76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sp>
            <p:nvSpPr>
              <p:cNvPr id="54" name="矩形 53">
                <a:extLst>
                  <a:ext uri="{FF2B5EF4-FFF2-40B4-BE49-F238E27FC236}">
                    <a16:creationId xmlns:a16="http://schemas.microsoft.com/office/drawing/2014/main" id="{5F1ABB45-7168-4C4B-929F-95E6053CC973}"/>
                  </a:ext>
                </a:extLst>
              </p:cNvPr>
              <p:cNvSpPr/>
              <p:nvPr/>
            </p:nvSpPr>
            <p:spPr>
              <a:xfrm rot="5400000">
                <a:off x="4547509" y="4930143"/>
                <a:ext cx="534264" cy="76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A1DD16A5-7384-4083-8984-C1B80CD86F2C}"/>
                  </a:ext>
                </a:extLst>
              </p:cNvPr>
              <p:cNvSpPr/>
              <p:nvPr/>
            </p:nvSpPr>
            <p:spPr>
              <a:xfrm rot="2959955">
                <a:off x="4644618" y="4629324"/>
                <a:ext cx="181899" cy="457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A48D2350-E5C3-4760-BA37-AE4305B8165A}"/>
              </a:ext>
            </a:extLst>
          </p:cNvPr>
          <p:cNvGrpSpPr/>
          <p:nvPr/>
        </p:nvGrpSpPr>
        <p:grpSpPr>
          <a:xfrm>
            <a:off x="4033520" y="2722880"/>
            <a:ext cx="1765899" cy="1273430"/>
            <a:chOff x="4251345" y="2710847"/>
            <a:chExt cx="1675380" cy="1288921"/>
          </a:xfrm>
        </p:grpSpPr>
        <p:sp>
          <p:nvSpPr>
            <p:cNvPr id="57" name="半闭框 56">
              <a:extLst>
                <a:ext uri="{FF2B5EF4-FFF2-40B4-BE49-F238E27FC236}">
                  <a16:creationId xmlns:a16="http://schemas.microsoft.com/office/drawing/2014/main" id="{443B86F8-CF7D-4CC7-A02C-1E3920C13A12}"/>
                </a:ext>
              </a:extLst>
            </p:cNvPr>
            <p:cNvSpPr/>
            <p:nvPr/>
          </p:nvSpPr>
          <p:spPr>
            <a:xfrm rot="5400000">
              <a:off x="4444157" y="2594454"/>
              <a:ext cx="1212502" cy="1598125"/>
            </a:xfrm>
            <a:prstGeom prst="halfFrame">
              <a:avLst>
                <a:gd name="adj1" fmla="val 3311"/>
                <a:gd name="adj2" fmla="val 272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39507664-990E-4FA4-85F3-0D3B49A44A45}"/>
                </a:ext>
              </a:extLst>
            </p:cNvPr>
            <p:cNvSpPr/>
            <p:nvPr/>
          </p:nvSpPr>
          <p:spPr>
            <a:xfrm>
              <a:off x="5718523" y="2710847"/>
              <a:ext cx="208202" cy="218181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pic>
        <p:nvPicPr>
          <p:cNvPr id="27" name="图片 26">
            <a:extLst>
              <a:ext uri="{FF2B5EF4-FFF2-40B4-BE49-F238E27FC236}">
                <a16:creationId xmlns:a16="http://schemas.microsoft.com/office/drawing/2014/main" id="{2FBA7905-DD27-4293-ABF7-6C0660B3C15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338492"/>
            <a:ext cx="12192000" cy="526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166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A802E626-BAFC-4542-A532-91710FCAFF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5" r="17296" b="19540"/>
          <a:stretch/>
        </p:blipFill>
        <p:spPr>
          <a:xfrm>
            <a:off x="5669193" y="712866"/>
            <a:ext cx="5488700" cy="5432268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C9D26A34-30B2-4BE2-A137-4B20F37BB43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EFEFE">
                  <a:alpha val="99608"/>
                </a:srgbClr>
              </a:clrFrom>
              <a:clrTo>
                <a:srgbClr val="FEFEF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22340" y="1602117"/>
            <a:ext cx="6011837" cy="328762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B5C45B7-29BA-4298-B83B-B734BDE0DADA}"/>
              </a:ext>
            </a:extLst>
          </p:cNvPr>
          <p:cNvSpPr txBox="1"/>
          <p:nvPr/>
        </p:nvSpPr>
        <p:spPr>
          <a:xfrm>
            <a:off x="5815773" y="1923353"/>
            <a:ext cx="562497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•Rise when introduced to guests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endParaRPr lang="en-US" altLang="zh-CN" sz="5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•Don’t arrive empty-handed</a:t>
            </a:r>
          </a:p>
          <a:p>
            <a:pPr algn="just"/>
            <a:endParaRPr lang="en-US" altLang="zh-CN" sz="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endParaRPr lang="en-US" altLang="zh-CN" sz="5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•Eat and praise the host</a:t>
            </a:r>
          </a:p>
          <a:p>
            <a:pPr algn="just"/>
            <a:endParaRPr lang="en-US" altLang="zh-CN" sz="5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•Leave one’s shoes at the door</a:t>
            </a:r>
          </a:p>
          <a:p>
            <a:pPr algn="just"/>
            <a:endParaRPr lang="en-US" altLang="zh-CN" sz="5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•Wait for the eldest or most senior person</a:t>
            </a:r>
          </a:p>
          <a:p>
            <a:pPr algn="just"/>
            <a:endParaRPr lang="en-US" altLang="zh-CN" sz="5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•Hold your glass with your right hand</a:t>
            </a:r>
          </a:p>
          <a:p>
            <a:pPr algn="just"/>
            <a:endParaRPr lang="en-US" altLang="zh-CN" sz="5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•Keep your chopsticks in a correct place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6D33863-022E-4975-810E-6AB122EB5BBA}"/>
              </a:ext>
            </a:extLst>
          </p:cNvPr>
          <p:cNvSpPr/>
          <p:nvPr/>
        </p:nvSpPr>
        <p:spPr>
          <a:xfrm>
            <a:off x="457680" y="269555"/>
            <a:ext cx="7253760" cy="1409360"/>
          </a:xfrm>
          <a:prstGeom prst="rect">
            <a:avLst/>
          </a:prstGeom>
          <a:solidFill>
            <a:schemeClr val="accent6">
              <a:lumMod val="75000"/>
            </a:schemeClr>
          </a:solidFill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6013470-FE08-48C0-9016-4EE2495C843C}"/>
              </a:ext>
            </a:extLst>
          </p:cNvPr>
          <p:cNvSpPr/>
          <p:nvPr/>
        </p:nvSpPr>
        <p:spPr>
          <a:xfrm>
            <a:off x="716391" y="585039"/>
            <a:ext cx="66465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Times New Roman" panose="02020603050405020304" pitchFamily="18" charset="0"/>
              </a:rPr>
              <a:t>Dining at someone’s home</a:t>
            </a:r>
            <a:endParaRPr lang="zh-CN" altLang="en-US" sz="3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D564325-9102-4216-8B81-525B311D673B}"/>
              </a:ext>
            </a:extLst>
          </p:cNvPr>
          <p:cNvSpPr txBox="1"/>
          <p:nvPr/>
        </p:nvSpPr>
        <p:spPr>
          <a:xfrm>
            <a:off x="968324" y="2241209"/>
            <a:ext cx="2179209" cy="111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0A5AC703-6AC3-41CA-8E3B-F7387D1FF4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575" y="3600072"/>
            <a:ext cx="3631254" cy="2590294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47199740-3F42-4D09-A3EB-CD8D93483515}"/>
              </a:ext>
            </a:extLst>
          </p:cNvPr>
          <p:cNvSpPr txBox="1"/>
          <p:nvPr/>
        </p:nvSpPr>
        <p:spPr>
          <a:xfrm>
            <a:off x="667172" y="1718828"/>
            <a:ext cx="480744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0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     Sometimes, people are invited by their friends to have dinner at their home. For such an invitation, knowing some rules for dining is always necessary. </a:t>
            </a:r>
            <a:endParaRPr lang="zh-CN" altLang="en-US" sz="20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57F51AD2-32F6-4582-BF53-5ADA917EBEC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338492"/>
            <a:ext cx="12192000" cy="526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480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>
            <a:extLst>
              <a:ext uri="{FF2B5EF4-FFF2-40B4-BE49-F238E27FC236}">
                <a16:creationId xmlns:a16="http://schemas.microsoft.com/office/drawing/2014/main" id="{64A8EE11-D082-425A-83EB-44B567AB21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980" y="3334958"/>
            <a:ext cx="2817631" cy="1798053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8F660B7F-C83A-4682-B6EE-7067EBBC05EE}"/>
              </a:ext>
            </a:extLst>
          </p:cNvPr>
          <p:cNvSpPr/>
          <p:nvPr/>
        </p:nvSpPr>
        <p:spPr>
          <a:xfrm>
            <a:off x="478974" y="26813"/>
            <a:ext cx="4814386" cy="185631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142E541-3420-4518-8DD4-A0E1B63389D6}"/>
              </a:ext>
            </a:extLst>
          </p:cNvPr>
          <p:cNvSpPr/>
          <p:nvPr/>
        </p:nvSpPr>
        <p:spPr>
          <a:xfrm>
            <a:off x="1211918" y="612636"/>
            <a:ext cx="391966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sz="3200" b="1" kern="0" dirty="0">
                <a:solidFill>
                  <a:srgbClr val="00000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Times New Roman" panose="02020603050405020304" pitchFamily="18" charset="0"/>
              </a:rPr>
              <a:t>Drinking Etiquette</a:t>
            </a:r>
            <a:endParaRPr lang="zh-CN" altLang="zh-CN" sz="3200" b="1" kern="100" dirty="0">
              <a:latin typeface="思源黑体 CN Bold" panose="020B0800000000000000" pitchFamily="34" charset="-122"/>
              <a:ea typeface="思源黑体 CN Bold" panose="020B0800000000000000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722D5E2-43D0-4308-B7A8-9753CEAE6F23}"/>
              </a:ext>
            </a:extLst>
          </p:cNvPr>
          <p:cNvSpPr txBox="1"/>
          <p:nvPr/>
        </p:nvSpPr>
        <p:spPr>
          <a:xfrm>
            <a:off x="7072245" y="1740812"/>
            <a:ext cx="40765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0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   As with eating, drinking is done communally and follows some loose etiquette.</a:t>
            </a:r>
            <a:endParaRPr lang="zh-CN" altLang="en-US" sz="20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61D7D0C-93D8-483F-BAC7-D8A74F3558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6617" y="3123110"/>
            <a:ext cx="4076569" cy="2713830"/>
          </a:xfrm>
          <a:prstGeom prst="rect">
            <a:avLst/>
          </a:prstGeom>
        </p:spPr>
      </p:pic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CD462869-0A68-4B8A-AAAC-49618A9A0357}"/>
              </a:ext>
            </a:extLst>
          </p:cNvPr>
          <p:cNvSpPr/>
          <p:nvPr/>
        </p:nvSpPr>
        <p:spPr>
          <a:xfrm rot="2015347">
            <a:off x="1886101" y="4962373"/>
            <a:ext cx="1124148" cy="4187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20939"/>
                </a:moveTo>
                <a:lnTo>
                  <a:pt x="1124148" y="20939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AC50C65B-902D-4075-90CD-25E4200E39E6}"/>
              </a:ext>
            </a:extLst>
          </p:cNvPr>
          <p:cNvSpPr/>
          <p:nvPr/>
        </p:nvSpPr>
        <p:spPr>
          <a:xfrm rot="50687">
            <a:off x="1979905" y="4215076"/>
            <a:ext cx="859266" cy="4187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20939"/>
                </a:moveTo>
                <a:lnTo>
                  <a:pt x="859266" y="20939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783040AF-C0AC-45DF-9F40-759E5F0E539F}"/>
              </a:ext>
            </a:extLst>
          </p:cNvPr>
          <p:cNvSpPr/>
          <p:nvPr/>
        </p:nvSpPr>
        <p:spPr>
          <a:xfrm rot="18747904">
            <a:off x="1740633" y="3215117"/>
            <a:ext cx="977192" cy="57948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20939"/>
                </a:moveTo>
                <a:lnTo>
                  <a:pt x="957876" y="20939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D1932973-EF58-4844-9C65-9815F95ED00D}"/>
              </a:ext>
            </a:extLst>
          </p:cNvPr>
          <p:cNvSpPr/>
          <p:nvPr/>
        </p:nvSpPr>
        <p:spPr>
          <a:xfrm>
            <a:off x="324427" y="3245791"/>
            <a:ext cx="1947676" cy="1947676"/>
          </a:xfrm>
          <a:prstGeom prst="ellipse">
            <a:avLst/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3000" r="-33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6B527473-8372-421C-AFFB-0FF91366B719}"/>
              </a:ext>
            </a:extLst>
          </p:cNvPr>
          <p:cNvSpPr/>
          <p:nvPr/>
        </p:nvSpPr>
        <p:spPr>
          <a:xfrm>
            <a:off x="2513133" y="2228237"/>
            <a:ext cx="1944817" cy="1200763"/>
          </a:xfrm>
          <a:custGeom>
            <a:avLst/>
            <a:gdLst>
              <a:gd name="connsiteX0" fmla="*/ 0 w 1650130"/>
              <a:gd name="connsiteY0" fmla="*/ 560563 h 1121125"/>
              <a:gd name="connsiteX1" fmla="*/ 825065 w 1650130"/>
              <a:gd name="connsiteY1" fmla="*/ 0 h 1121125"/>
              <a:gd name="connsiteX2" fmla="*/ 1650130 w 1650130"/>
              <a:gd name="connsiteY2" fmla="*/ 560563 h 1121125"/>
              <a:gd name="connsiteX3" fmla="*/ 825065 w 1650130"/>
              <a:gd name="connsiteY3" fmla="*/ 1121126 h 1121125"/>
              <a:gd name="connsiteX4" fmla="*/ 0 w 1650130"/>
              <a:gd name="connsiteY4" fmla="*/ 560563 h 1121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0130" h="1121125">
                <a:moveTo>
                  <a:pt x="0" y="560563"/>
                </a:moveTo>
                <a:cubicBezTo>
                  <a:pt x="0" y="250973"/>
                  <a:pt x="369394" y="0"/>
                  <a:pt x="825065" y="0"/>
                </a:cubicBezTo>
                <a:cubicBezTo>
                  <a:pt x="1280736" y="0"/>
                  <a:pt x="1650130" y="250973"/>
                  <a:pt x="1650130" y="560563"/>
                </a:cubicBezTo>
                <a:cubicBezTo>
                  <a:pt x="1650130" y="870153"/>
                  <a:pt x="1280736" y="1121126"/>
                  <a:pt x="825065" y="1121126"/>
                </a:cubicBezTo>
                <a:cubicBezTo>
                  <a:pt x="369394" y="1121126"/>
                  <a:pt x="0" y="870153"/>
                  <a:pt x="0" y="560563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8006" tIns="170535" rIns="248006" bIns="170535" numCol="1" spcCol="1270" anchor="ctr" anchorCtr="0">
            <a:noAutofit/>
          </a:bodyPr>
          <a:lstStyle/>
          <a:p>
            <a:pPr marL="0" lvl="0" indent="0" algn="just" defTabSz="444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zh-CN" altLang="en-US" sz="1100" kern="12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A71203F8-18DD-452F-814E-9D42CD1780EE}"/>
              </a:ext>
            </a:extLst>
          </p:cNvPr>
          <p:cNvSpPr/>
          <p:nvPr/>
        </p:nvSpPr>
        <p:spPr>
          <a:xfrm>
            <a:off x="4552148" y="2331176"/>
            <a:ext cx="2762511" cy="1121125"/>
          </a:xfrm>
          <a:custGeom>
            <a:avLst/>
            <a:gdLst>
              <a:gd name="connsiteX0" fmla="*/ 0 w 2475195"/>
              <a:gd name="connsiteY0" fmla="*/ 0 h 1121125"/>
              <a:gd name="connsiteX1" fmla="*/ 2475195 w 2475195"/>
              <a:gd name="connsiteY1" fmla="*/ 0 h 1121125"/>
              <a:gd name="connsiteX2" fmla="*/ 2475195 w 2475195"/>
              <a:gd name="connsiteY2" fmla="*/ 1121125 h 1121125"/>
              <a:gd name="connsiteX3" fmla="*/ 0 w 2475195"/>
              <a:gd name="connsiteY3" fmla="*/ 1121125 h 1121125"/>
              <a:gd name="connsiteX4" fmla="*/ 0 w 2475195"/>
              <a:gd name="connsiteY4" fmla="*/ 0 h 1121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75195" h="1121125">
                <a:moveTo>
                  <a:pt x="0" y="0"/>
                </a:moveTo>
                <a:lnTo>
                  <a:pt x="2475195" y="0"/>
                </a:lnTo>
                <a:lnTo>
                  <a:pt x="2475195" y="1121125"/>
                </a:lnTo>
                <a:lnTo>
                  <a:pt x="0" y="1121125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57150" lvl="1" indent="-57150" algn="l" defTabSz="466725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altLang="zh-CN" sz="1600" b="1" kern="12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Someone older</a:t>
            </a:r>
            <a:endParaRPr lang="zh-CN" altLang="en-US" sz="1600" b="1" kern="12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 marL="57150" lvl="1" indent="-57150" algn="l" defTabSz="466725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altLang="zh-CN" sz="1600" b="1" kern="12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Someone of higher status</a:t>
            </a:r>
            <a:endParaRPr lang="zh-CN" altLang="en-US" sz="1600" b="1" kern="12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F80B882A-1967-4394-99C5-ED6119A9C0A6}"/>
              </a:ext>
            </a:extLst>
          </p:cNvPr>
          <p:cNvSpPr/>
          <p:nvPr/>
        </p:nvSpPr>
        <p:spPr>
          <a:xfrm>
            <a:off x="2808108" y="3690853"/>
            <a:ext cx="1713091" cy="1090324"/>
          </a:xfrm>
          <a:custGeom>
            <a:avLst/>
            <a:gdLst>
              <a:gd name="connsiteX0" fmla="*/ 0 w 1143564"/>
              <a:gd name="connsiteY0" fmla="*/ 545162 h 1090324"/>
              <a:gd name="connsiteX1" fmla="*/ 571782 w 1143564"/>
              <a:gd name="connsiteY1" fmla="*/ 0 h 1090324"/>
              <a:gd name="connsiteX2" fmla="*/ 1143564 w 1143564"/>
              <a:gd name="connsiteY2" fmla="*/ 545162 h 1090324"/>
              <a:gd name="connsiteX3" fmla="*/ 571782 w 1143564"/>
              <a:gd name="connsiteY3" fmla="*/ 1090324 h 1090324"/>
              <a:gd name="connsiteX4" fmla="*/ 0 w 1143564"/>
              <a:gd name="connsiteY4" fmla="*/ 545162 h 1090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3564" h="1090324">
                <a:moveTo>
                  <a:pt x="0" y="545162"/>
                </a:moveTo>
                <a:cubicBezTo>
                  <a:pt x="0" y="244077"/>
                  <a:pt x="255996" y="0"/>
                  <a:pt x="571782" y="0"/>
                </a:cubicBezTo>
                <a:cubicBezTo>
                  <a:pt x="887568" y="0"/>
                  <a:pt x="1143564" y="244077"/>
                  <a:pt x="1143564" y="545162"/>
                </a:cubicBezTo>
                <a:cubicBezTo>
                  <a:pt x="1143564" y="846247"/>
                  <a:pt x="887568" y="1090324"/>
                  <a:pt x="571782" y="1090324"/>
                </a:cubicBezTo>
                <a:cubicBezTo>
                  <a:pt x="255996" y="1090324"/>
                  <a:pt x="0" y="846247"/>
                  <a:pt x="0" y="545162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3821" tIns="166024" rIns="173821" bIns="166024" numCol="1" spcCol="1270" anchor="ctr" anchorCtr="0">
            <a:noAutofit/>
          </a:bodyPr>
          <a:lstStyle/>
          <a:p>
            <a:pPr marL="0" lvl="0" indent="0" algn="ctr" defTabSz="444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zh-CN" altLang="en-US" sz="1000" kern="12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B9BB6649-C462-4A22-BF1B-F3F7C97331B2}"/>
              </a:ext>
            </a:extLst>
          </p:cNvPr>
          <p:cNvSpPr/>
          <p:nvPr/>
        </p:nvSpPr>
        <p:spPr>
          <a:xfrm>
            <a:off x="4615023" y="3736520"/>
            <a:ext cx="2699635" cy="1090324"/>
          </a:xfrm>
          <a:custGeom>
            <a:avLst/>
            <a:gdLst>
              <a:gd name="connsiteX0" fmla="*/ 0 w 1715347"/>
              <a:gd name="connsiteY0" fmla="*/ 0 h 1090324"/>
              <a:gd name="connsiteX1" fmla="*/ 1715347 w 1715347"/>
              <a:gd name="connsiteY1" fmla="*/ 0 h 1090324"/>
              <a:gd name="connsiteX2" fmla="*/ 1715347 w 1715347"/>
              <a:gd name="connsiteY2" fmla="*/ 1090324 h 1090324"/>
              <a:gd name="connsiteX3" fmla="*/ 0 w 1715347"/>
              <a:gd name="connsiteY3" fmla="*/ 1090324 h 1090324"/>
              <a:gd name="connsiteX4" fmla="*/ 0 w 1715347"/>
              <a:gd name="connsiteY4" fmla="*/ 0 h 1090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5347" h="1090324">
                <a:moveTo>
                  <a:pt x="0" y="0"/>
                </a:moveTo>
                <a:lnTo>
                  <a:pt x="1715347" y="0"/>
                </a:lnTo>
                <a:lnTo>
                  <a:pt x="1715347" y="1090324"/>
                </a:lnTo>
                <a:lnTo>
                  <a:pt x="0" y="109032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57150" lvl="1" indent="-57150" algn="l" defTabSz="4445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b="1" i="0" u="none" kern="12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Wait until a toast is given</a:t>
            </a:r>
            <a:endParaRPr lang="zh-CN" altLang="en-US" sz="1600" kern="12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 marL="57150" lvl="1" indent="-57150" algn="l" defTabSz="4445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b="1" i="0" u="none" kern="12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Drink with the group.</a:t>
            </a:r>
            <a:endParaRPr lang="zh-CN" altLang="en-US" sz="1600" kern="12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D7AED7C8-A9B6-4108-962A-6634485CEC04}"/>
              </a:ext>
            </a:extLst>
          </p:cNvPr>
          <p:cNvSpPr/>
          <p:nvPr/>
        </p:nvSpPr>
        <p:spPr>
          <a:xfrm>
            <a:off x="2839056" y="4843330"/>
            <a:ext cx="1651196" cy="1149394"/>
          </a:xfrm>
          <a:custGeom>
            <a:avLst/>
            <a:gdLst>
              <a:gd name="connsiteX0" fmla="*/ 0 w 1212125"/>
              <a:gd name="connsiteY0" fmla="*/ 574697 h 1149394"/>
              <a:gd name="connsiteX1" fmla="*/ 606063 w 1212125"/>
              <a:gd name="connsiteY1" fmla="*/ 0 h 1149394"/>
              <a:gd name="connsiteX2" fmla="*/ 1212126 w 1212125"/>
              <a:gd name="connsiteY2" fmla="*/ 574697 h 1149394"/>
              <a:gd name="connsiteX3" fmla="*/ 606063 w 1212125"/>
              <a:gd name="connsiteY3" fmla="*/ 1149394 h 1149394"/>
              <a:gd name="connsiteX4" fmla="*/ 0 w 1212125"/>
              <a:gd name="connsiteY4" fmla="*/ 574697 h 1149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2125" h="1149394">
                <a:moveTo>
                  <a:pt x="0" y="574697"/>
                </a:moveTo>
                <a:cubicBezTo>
                  <a:pt x="0" y="257301"/>
                  <a:pt x="271344" y="0"/>
                  <a:pt x="606063" y="0"/>
                </a:cubicBezTo>
                <a:cubicBezTo>
                  <a:pt x="940782" y="0"/>
                  <a:pt x="1212126" y="257301"/>
                  <a:pt x="1212126" y="574697"/>
                </a:cubicBezTo>
                <a:cubicBezTo>
                  <a:pt x="1212126" y="892093"/>
                  <a:pt x="940782" y="1149394"/>
                  <a:pt x="606063" y="1149394"/>
                </a:cubicBezTo>
                <a:cubicBezTo>
                  <a:pt x="271344" y="1149394"/>
                  <a:pt x="0" y="892093"/>
                  <a:pt x="0" y="574697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3862" tIns="174675" rIns="183862" bIns="174675" numCol="1" spcCol="1270" anchor="ctr" anchorCtr="0">
            <a:noAutofit/>
          </a:bodyPr>
          <a:lstStyle/>
          <a:p>
            <a:pPr marL="0" lvl="0" indent="0" algn="ctr" defTabSz="444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400" b="1" i="0" u="none" kern="12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Get Out of Drinking in China</a:t>
            </a:r>
            <a:endParaRPr lang="zh-CN" altLang="en-US" sz="1400" b="1" kern="12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192FCF2D-CB90-48F3-A669-CAF2977ECCAC}"/>
              </a:ext>
            </a:extLst>
          </p:cNvPr>
          <p:cNvSpPr/>
          <p:nvPr/>
        </p:nvSpPr>
        <p:spPr>
          <a:xfrm>
            <a:off x="4527021" y="5015667"/>
            <a:ext cx="2959596" cy="1149394"/>
          </a:xfrm>
          <a:custGeom>
            <a:avLst/>
            <a:gdLst>
              <a:gd name="connsiteX0" fmla="*/ 0 w 1818187"/>
              <a:gd name="connsiteY0" fmla="*/ 0 h 1149394"/>
              <a:gd name="connsiteX1" fmla="*/ 1818187 w 1818187"/>
              <a:gd name="connsiteY1" fmla="*/ 0 h 1149394"/>
              <a:gd name="connsiteX2" fmla="*/ 1818187 w 1818187"/>
              <a:gd name="connsiteY2" fmla="*/ 1149394 h 1149394"/>
              <a:gd name="connsiteX3" fmla="*/ 0 w 1818187"/>
              <a:gd name="connsiteY3" fmla="*/ 1149394 h 1149394"/>
              <a:gd name="connsiteX4" fmla="*/ 0 w 1818187"/>
              <a:gd name="connsiteY4" fmla="*/ 0 h 1149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8187" h="1149394">
                <a:moveTo>
                  <a:pt x="0" y="0"/>
                </a:moveTo>
                <a:lnTo>
                  <a:pt x="1818187" y="0"/>
                </a:lnTo>
                <a:lnTo>
                  <a:pt x="1818187" y="1149394"/>
                </a:lnTo>
                <a:lnTo>
                  <a:pt x="0" y="114939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57150" lvl="1" indent="-57150" algn="l" defTabSz="4445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b="1" kern="12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Use little white lies on such occasions to save face</a:t>
            </a:r>
            <a:endParaRPr lang="zh-CN" altLang="en-US" sz="1600" b="1" kern="12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 marL="57150" lvl="1" indent="-57150" algn="l" defTabSz="4445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b="1" i="0" u="none" kern="12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Women are often excused from drinking more easily than men </a:t>
            </a:r>
            <a:endParaRPr lang="zh-CN" altLang="en-US" sz="1600" kern="12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2856B33-80D9-4401-ABD9-4C306746EBB2}"/>
              </a:ext>
            </a:extLst>
          </p:cNvPr>
          <p:cNvSpPr txBox="1"/>
          <p:nvPr/>
        </p:nvSpPr>
        <p:spPr>
          <a:xfrm>
            <a:off x="2508307" y="2438249"/>
            <a:ext cx="197903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Hold your glass slightly lower than theirs to clink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CA7B994-D7E5-4BFD-AE12-9276577407FA}"/>
              </a:ext>
            </a:extLst>
          </p:cNvPr>
          <p:cNvSpPr txBox="1"/>
          <p:nvPr/>
        </p:nvSpPr>
        <p:spPr>
          <a:xfrm>
            <a:off x="2943535" y="4041616"/>
            <a:ext cx="1417273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444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14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Do not drink alone</a:t>
            </a:r>
            <a:endParaRPr lang="zh-CN" altLang="en-US" sz="14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E0ABA36F-1ED0-4064-8645-6321E64CE6B1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338492"/>
            <a:ext cx="12192000" cy="526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643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A65DAA37-FF45-442C-91AE-2755F65AAAB6}"/>
              </a:ext>
            </a:extLst>
          </p:cNvPr>
          <p:cNvSpPr/>
          <p:nvPr/>
        </p:nvSpPr>
        <p:spPr>
          <a:xfrm>
            <a:off x="115994" y="233681"/>
            <a:ext cx="6569286" cy="1290320"/>
          </a:xfrm>
          <a:prstGeom prst="rect">
            <a:avLst/>
          </a:prstGeom>
          <a:solidFill>
            <a:srgbClr val="333399"/>
          </a:solidFill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F2FFACC-7367-4804-910E-15B09B978DF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598" y="2544086"/>
            <a:ext cx="5136140" cy="327759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02DC6AAD-3C3C-4941-8E4E-6C3126453F3E}"/>
              </a:ext>
            </a:extLst>
          </p:cNvPr>
          <p:cNvSpPr txBox="1">
            <a:spLocks/>
          </p:cNvSpPr>
          <p:nvPr/>
        </p:nvSpPr>
        <p:spPr>
          <a:xfrm>
            <a:off x="546296" y="605890"/>
            <a:ext cx="5996744" cy="53634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b="1" dirty="0">
                <a:latin typeface="思源黑体 CN Bold" panose="020B0800000000000000" pitchFamily="34" charset="-122"/>
                <a:ea typeface="思源黑体 CN Bold" panose="020B0800000000000000" pitchFamily="34" charset="-122"/>
                <a:cs typeface="Times New Roman" pitchFamily="18" charset="0"/>
              </a:rPr>
              <a:t>Dining with Chinese cutlery</a:t>
            </a:r>
            <a:endParaRPr lang="zh-CN" altLang="en-US" sz="3200" b="1" dirty="0">
              <a:latin typeface="思源黑体 CN Bold" panose="020B0800000000000000" pitchFamily="34" charset="-122"/>
              <a:ea typeface="思源黑体 CN Bold" panose="020B0800000000000000" pitchFamily="34" charset="-122"/>
              <a:cs typeface="Times New Roman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8382098-6C39-406E-82AD-A38ECE9A5AEE}"/>
              </a:ext>
            </a:extLst>
          </p:cNvPr>
          <p:cNvSpPr txBox="1">
            <a:spLocks/>
          </p:cNvSpPr>
          <p:nvPr/>
        </p:nvSpPr>
        <p:spPr>
          <a:xfrm>
            <a:off x="686565" y="1615710"/>
            <a:ext cx="6354315" cy="380322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altLang="zh-CN" sz="2400" b="1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Times New Roman" pitchFamily="18" charset="0"/>
              </a:rPr>
              <a:t>Chopsticks: 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sz="1800" b="1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Times New Roman" pitchFamily="18" charset="0"/>
              </a:rPr>
              <a:t>only clip food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altLang="zh-CN" sz="1800" b="1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Times New Roman" pitchFamily="18" charset="0"/>
              </a:rPr>
              <a:t>put down the chopsticks when talk with others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sz="1800" b="1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Times New Roman" pitchFamily="18" charset="0"/>
              </a:rPr>
              <a:t>never insert the chopsticks into the food vertically</a:t>
            </a:r>
          </a:p>
          <a:p>
            <a:pPr marL="0" indent="0">
              <a:buNone/>
            </a:pPr>
            <a:endParaRPr lang="en-US" altLang="zh-CN" sz="1800" b="1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Times New Roman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2400" b="1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Times New Roman" pitchFamily="18" charset="0"/>
              </a:rPr>
              <a:t>Plate  (</a:t>
            </a:r>
            <a:r>
              <a:rPr lang="zh-CN" altLang="en-US" sz="2400" b="1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Times New Roman" pitchFamily="18" charset="0"/>
              </a:rPr>
              <a:t>食碟</a:t>
            </a:r>
            <a:r>
              <a:rPr lang="en-US" altLang="zh-CN" sz="2400" b="1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Times New Roman" pitchFamily="18" charset="0"/>
              </a:rPr>
              <a:t>):</a:t>
            </a:r>
            <a:endParaRPr lang="en-US" altLang="zh-CN" sz="1800" b="1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Times New Roman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zh-CN" sz="1800" b="1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Times New Roman" pitchFamily="18" charset="0"/>
              </a:rPr>
              <a:t>pack food from the public plate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sz="1800" b="1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Times New Roman" pitchFamily="18" charset="0"/>
              </a:rPr>
              <a:t>pack the residue of food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sz="1800" b="1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Times New Roman" pitchFamily="18" charset="0"/>
              </a:rPr>
              <a:t>take a new one if full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3A7A4C8-95CE-4DE6-9698-6B5CF06619A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1084"/>
            <a:ext cx="12192000" cy="52691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24E9FBB-3E5B-4DF1-850C-179C38CA70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2555" y="2140335"/>
            <a:ext cx="4908460" cy="3681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003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770078C3-7EF4-4D47-9997-E5F74C00ACB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984" y="2179236"/>
            <a:ext cx="5136140" cy="3277594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089608DF-9BF7-426D-A822-60ADFBEAC4AB}"/>
              </a:ext>
            </a:extLst>
          </p:cNvPr>
          <p:cNvSpPr/>
          <p:nvPr/>
        </p:nvSpPr>
        <p:spPr>
          <a:xfrm>
            <a:off x="971452" y="1560742"/>
            <a:ext cx="687324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altLang="zh-CN" sz="2400" b="1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Times New Roman" pitchFamily="18" charset="0"/>
              </a:rPr>
              <a:t>Toothpick: 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altLang="zh-CN" b="1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Times New Roman" pitchFamily="18" charset="0"/>
              </a:rPr>
              <a:t>don’t use it in public (use a hand to cover the mouth)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altLang="zh-CN" b="1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Times New Roman" pitchFamily="18" charset="0"/>
              </a:rPr>
              <a:t>don’t hold it in the mouth</a:t>
            </a:r>
          </a:p>
          <a:p>
            <a:pPr algn="just"/>
            <a:endParaRPr lang="en-US" altLang="zh-CN" b="1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Times New Roman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altLang="zh-CN" sz="2400" b="1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Times New Roman" pitchFamily="18" charset="0"/>
              </a:rPr>
              <a:t>Spoon: 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altLang="zh-CN" b="1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Times New Roman" pitchFamily="18" charset="0"/>
              </a:rPr>
              <a:t>put it on the </a:t>
            </a:r>
            <a:r>
              <a:rPr lang="zh-CN" altLang="en-US" b="1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Times New Roman" pitchFamily="18" charset="0"/>
              </a:rPr>
              <a:t>食碟 </a:t>
            </a:r>
            <a:r>
              <a:rPr lang="en-US" altLang="zh-CN" b="1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Times New Roman" pitchFamily="18" charset="0"/>
              </a:rPr>
              <a:t>when you don’t use it</a:t>
            </a:r>
          </a:p>
          <a:p>
            <a:pPr algn="just"/>
            <a:endParaRPr lang="en-US" altLang="zh-CN" b="1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Times New Roman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altLang="zh-CN" sz="2400" b="1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Times New Roman" pitchFamily="18" charset="0"/>
              </a:rPr>
              <a:t>Bowl: 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altLang="zh-CN" b="1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Times New Roman" pitchFamily="18" charset="0"/>
              </a:rPr>
              <a:t>don’t lift up the bowl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altLang="zh-CN" b="1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Times New Roman" pitchFamily="18" charset="0"/>
              </a:rPr>
              <a:t>use cutlery to eat food from it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altLang="zh-CN" b="1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Times New Roman" pitchFamily="18" charset="0"/>
              </a:rPr>
              <a:t>don’t put it upside down on the table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97C5BEE-CCBE-4297-BF7E-95E36235F567}"/>
              </a:ext>
            </a:extLst>
          </p:cNvPr>
          <p:cNvSpPr/>
          <p:nvPr/>
        </p:nvSpPr>
        <p:spPr>
          <a:xfrm>
            <a:off x="563342" y="546647"/>
            <a:ext cx="573522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sz="3200" b="1" dirty="0">
                <a:solidFill>
                  <a:prstClr val="black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Times New Roman" pitchFamily="18" charset="0"/>
              </a:rPr>
              <a:t>Dining with Chinese cutlery</a:t>
            </a:r>
            <a:endParaRPr lang="zh-CN" altLang="en-US" sz="3200" b="1" dirty="0">
              <a:solidFill>
                <a:prstClr val="black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Times New Roman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7FC5C1A-65B3-4D4A-BC57-014D953A518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1084"/>
            <a:ext cx="12192000" cy="52691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0EAD609-094D-4494-8379-98027832BF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8625" y="2393979"/>
            <a:ext cx="4908460" cy="3681345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A01C0944-EE97-49C7-AEAC-F26EACEC37E3}"/>
              </a:ext>
            </a:extLst>
          </p:cNvPr>
          <p:cNvSpPr/>
          <p:nvPr/>
        </p:nvSpPr>
        <p:spPr>
          <a:xfrm>
            <a:off x="146311" y="270422"/>
            <a:ext cx="6569286" cy="1290320"/>
          </a:xfrm>
          <a:prstGeom prst="rect">
            <a:avLst/>
          </a:prstGeom>
          <a:solidFill>
            <a:srgbClr val="333399"/>
          </a:solidFill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60291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1488</TotalTime>
  <Words>560</Words>
  <Application>Microsoft Office PowerPoint</Application>
  <PresentationFormat>宽屏</PresentationFormat>
  <Paragraphs>110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4" baseType="lpstr">
      <vt:lpstr>等线</vt:lpstr>
      <vt:lpstr>等线 Light</vt:lpstr>
      <vt:lpstr>方正兰亭纤黑_GBK</vt:lpstr>
      <vt:lpstr>汉仪陆行繁</vt:lpstr>
      <vt:lpstr>思源黑体 CN Bold</vt:lpstr>
      <vt:lpstr>思源黑体 CN Medium</vt:lpstr>
      <vt:lpstr>思源黑体 CN Regular</vt:lpstr>
      <vt:lpstr>微软雅黑</vt:lpstr>
      <vt:lpstr>Arial</vt:lpstr>
      <vt:lpstr>Times New Roman</vt:lpstr>
      <vt:lpstr>Wingdings</vt:lpstr>
      <vt:lpstr>Office 主题​​</vt:lpstr>
      <vt:lpstr>Chinese dinging manners</vt:lpstr>
      <vt:lpstr>PowerPoint 演示文稿</vt:lpstr>
      <vt:lpstr>Reason</vt:lpstr>
      <vt:lpstr>Basic Rule</vt:lpstr>
      <vt:lpstr>The Setting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Bruce wang</dc:creator>
  <cp:lastModifiedBy>Bruce wang</cp:lastModifiedBy>
  <cp:revision>200</cp:revision>
  <dcterms:created xsi:type="dcterms:W3CDTF">2018-04-11T16:25:22Z</dcterms:created>
  <dcterms:modified xsi:type="dcterms:W3CDTF">2018-04-16T11:02:37Z</dcterms:modified>
</cp:coreProperties>
</file>

<file path=docProps/thumbnail.jpeg>
</file>